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5" r:id="rId13"/>
    <p:sldId id="266" r:id="rId14"/>
    <p:sldId id="271" r:id="rId15"/>
    <p:sldId id="267" r:id="rId16"/>
    <p:sldId id="268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90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960E2-FE9B-45B5-8859-FA609E3B00B7}" type="doc">
      <dgm:prSet loTypeId="urn:microsoft.com/office/officeart/2005/8/layout/h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75C956-B5F0-4B73-9369-A35C5B8CA229}">
      <dgm:prSet phldrT="[Text]"/>
      <dgm:spPr/>
      <dgm:t>
        <a:bodyPr/>
        <a:lstStyle/>
        <a:p>
          <a:r>
            <a:rPr lang="en-US" dirty="0" smtClean="0"/>
            <a:t>Aspects targeted during monitoring</a:t>
          </a:r>
          <a:endParaRPr lang="en-US" dirty="0"/>
        </a:p>
      </dgm:t>
    </dgm:pt>
    <dgm:pt modelId="{CD39F6F6-722F-4E40-836F-D1959BC19F74}" type="parTrans" cxnId="{122A44E3-970B-4C34-A61F-FEC73AD17826}">
      <dgm:prSet/>
      <dgm:spPr/>
      <dgm:t>
        <a:bodyPr/>
        <a:lstStyle/>
        <a:p>
          <a:endParaRPr lang="en-US"/>
        </a:p>
      </dgm:t>
    </dgm:pt>
    <dgm:pt modelId="{AAE247F5-BB0F-4BDA-B4E6-41B02E7785F3}" type="sibTrans" cxnId="{122A44E3-970B-4C34-A61F-FEC73AD17826}">
      <dgm:prSet/>
      <dgm:spPr/>
      <dgm:t>
        <a:bodyPr/>
        <a:lstStyle/>
        <a:p>
          <a:endParaRPr lang="en-US"/>
        </a:p>
      </dgm:t>
    </dgm:pt>
    <dgm:pt modelId="{6E6A887F-53AA-4224-854F-6200F828C737}">
      <dgm:prSet phldrT="[Text]"/>
      <dgm:spPr/>
      <dgm:t>
        <a:bodyPr/>
        <a:lstStyle/>
        <a:p>
          <a:r>
            <a:rPr lang="en-US" dirty="0" smtClean="0"/>
            <a:t>Quality of project activities</a:t>
          </a:r>
          <a:endParaRPr lang="en-US" dirty="0"/>
        </a:p>
      </dgm:t>
    </dgm:pt>
    <dgm:pt modelId="{E0488E52-E758-441C-8E04-66691C3DF12A}" type="parTrans" cxnId="{8F00759E-423B-468C-9C79-8D1E732A9716}">
      <dgm:prSet/>
      <dgm:spPr/>
      <dgm:t>
        <a:bodyPr/>
        <a:lstStyle/>
        <a:p>
          <a:endParaRPr lang="en-US"/>
        </a:p>
      </dgm:t>
    </dgm:pt>
    <dgm:pt modelId="{7649F263-FDD1-45A4-BC5C-3E7FD09F713D}" type="sibTrans" cxnId="{8F00759E-423B-468C-9C79-8D1E732A9716}">
      <dgm:prSet/>
      <dgm:spPr/>
      <dgm:t>
        <a:bodyPr/>
        <a:lstStyle/>
        <a:p>
          <a:endParaRPr lang="en-US"/>
        </a:p>
      </dgm:t>
    </dgm:pt>
    <dgm:pt modelId="{3A2F555A-FC2B-401C-9527-5651B67CDAB8}">
      <dgm:prSet phldrT="[Text]"/>
      <dgm:spPr/>
      <dgm:t>
        <a:bodyPr/>
        <a:lstStyle/>
        <a:p>
          <a:r>
            <a:rPr lang="en-US" dirty="0" smtClean="0"/>
            <a:t>Fulfillment of project objectives</a:t>
          </a:r>
          <a:endParaRPr lang="en-US" dirty="0"/>
        </a:p>
      </dgm:t>
    </dgm:pt>
    <dgm:pt modelId="{2AFE4E77-EE09-4EB7-8947-590927C1C656}" type="parTrans" cxnId="{BE88D92A-1559-4520-973C-F1CEFCA50A5E}">
      <dgm:prSet/>
      <dgm:spPr/>
      <dgm:t>
        <a:bodyPr/>
        <a:lstStyle/>
        <a:p>
          <a:endParaRPr lang="en-US"/>
        </a:p>
      </dgm:t>
    </dgm:pt>
    <dgm:pt modelId="{50A21E1D-6E84-498E-968F-3E272A238F18}" type="sibTrans" cxnId="{BE88D92A-1559-4520-973C-F1CEFCA50A5E}">
      <dgm:prSet/>
      <dgm:spPr/>
      <dgm:t>
        <a:bodyPr/>
        <a:lstStyle/>
        <a:p>
          <a:endParaRPr lang="en-US"/>
        </a:p>
      </dgm:t>
    </dgm:pt>
    <dgm:pt modelId="{E6BCD0F1-FCE7-4AA2-A239-D9083618A0D8}">
      <dgm:prSet phldrT="[Text]"/>
      <dgm:spPr/>
      <dgm:t>
        <a:bodyPr/>
        <a:lstStyle/>
        <a:p>
          <a:r>
            <a:rPr lang="en-US" dirty="0" smtClean="0"/>
            <a:t>Aspects targeted in evaluation</a:t>
          </a:r>
          <a:endParaRPr lang="en-US" dirty="0"/>
        </a:p>
      </dgm:t>
    </dgm:pt>
    <dgm:pt modelId="{53473779-DC3A-4B6A-9B32-DB361763082A}" type="sibTrans" cxnId="{2BE7B8BF-1845-4E32-8C2F-8B0A1346D8A0}">
      <dgm:prSet/>
      <dgm:spPr/>
      <dgm:t>
        <a:bodyPr/>
        <a:lstStyle/>
        <a:p>
          <a:endParaRPr lang="en-US"/>
        </a:p>
      </dgm:t>
    </dgm:pt>
    <dgm:pt modelId="{3AD74150-301D-4FF8-BADC-925E69C80C32}" type="parTrans" cxnId="{2BE7B8BF-1845-4E32-8C2F-8B0A1346D8A0}">
      <dgm:prSet/>
      <dgm:spPr/>
      <dgm:t>
        <a:bodyPr/>
        <a:lstStyle/>
        <a:p>
          <a:endParaRPr lang="en-US"/>
        </a:p>
      </dgm:t>
    </dgm:pt>
    <dgm:pt modelId="{F89904BE-DB4C-43DE-BF6A-8FD77A7A6865}">
      <dgm:prSet phldrT="[Text]"/>
      <dgm:spPr/>
      <dgm:t>
        <a:bodyPr/>
        <a:lstStyle/>
        <a:p>
          <a:r>
            <a:rPr lang="en-US" dirty="0" smtClean="0"/>
            <a:t>Adequate gathering and storing of project documents</a:t>
          </a:r>
          <a:endParaRPr lang="en-US" dirty="0"/>
        </a:p>
      </dgm:t>
    </dgm:pt>
    <dgm:pt modelId="{7FD92BD7-89E7-42D3-A39E-2B828A05BCF5}" type="sibTrans" cxnId="{D35E2D5F-F51A-4696-B679-223B4F5C83B5}">
      <dgm:prSet/>
      <dgm:spPr/>
      <dgm:t>
        <a:bodyPr/>
        <a:lstStyle/>
        <a:p>
          <a:endParaRPr lang="en-US"/>
        </a:p>
      </dgm:t>
    </dgm:pt>
    <dgm:pt modelId="{9E2423FE-3883-4AC2-B7BF-2D4AFC8C9FC4}" type="parTrans" cxnId="{D35E2D5F-F51A-4696-B679-223B4F5C83B5}">
      <dgm:prSet/>
      <dgm:spPr/>
      <dgm:t>
        <a:bodyPr/>
        <a:lstStyle/>
        <a:p>
          <a:endParaRPr lang="en-US"/>
        </a:p>
      </dgm:t>
    </dgm:pt>
    <dgm:pt modelId="{E9DC1B3A-451C-46BD-A12E-F7F844E4A989}">
      <dgm:prSet phldrT="[Text]"/>
      <dgm:spPr/>
      <dgm:t>
        <a:bodyPr/>
        <a:lstStyle/>
        <a:p>
          <a:r>
            <a:rPr lang="en-US" dirty="0" smtClean="0"/>
            <a:t>Completion of planned </a:t>
          </a:r>
          <a:r>
            <a:rPr lang="en-US" dirty="0" err="1" smtClean="0"/>
            <a:t>mobilities</a:t>
          </a:r>
          <a:r>
            <a:rPr lang="en-US" dirty="0" smtClean="0"/>
            <a:t> and adequate use of resources</a:t>
          </a:r>
          <a:endParaRPr lang="en-US" dirty="0"/>
        </a:p>
      </dgm:t>
    </dgm:pt>
    <dgm:pt modelId="{3F29DCEB-CD8A-4644-BF1F-66871BA8DFC6}" type="sibTrans" cxnId="{77CFEC17-4D0E-4129-8D02-5A9CCE8CE4DE}">
      <dgm:prSet/>
      <dgm:spPr/>
    </dgm:pt>
    <dgm:pt modelId="{9CD60927-26CC-47EB-8788-D7B6380C6ECF}" type="parTrans" cxnId="{77CFEC17-4D0E-4129-8D02-5A9CCE8CE4DE}">
      <dgm:prSet/>
      <dgm:spPr/>
    </dgm:pt>
    <dgm:pt modelId="{BDE2BD19-7413-4F38-B96D-BD0E10D03270}">
      <dgm:prSet phldrT="[Text]"/>
      <dgm:spPr/>
      <dgm:t>
        <a:bodyPr/>
        <a:lstStyle/>
        <a:p>
          <a:r>
            <a:rPr lang="en-US" dirty="0" smtClean="0"/>
            <a:t>Project implementation according to the approved Gantt planning</a:t>
          </a:r>
          <a:endParaRPr lang="en-US" dirty="0"/>
        </a:p>
      </dgm:t>
    </dgm:pt>
    <dgm:pt modelId="{75854A1A-C9EA-438F-8470-8E5BD1C0D945}" type="sibTrans" cxnId="{1C3595AF-649D-404C-B228-8567D75524C4}">
      <dgm:prSet/>
      <dgm:spPr/>
      <dgm:t>
        <a:bodyPr/>
        <a:lstStyle/>
        <a:p>
          <a:endParaRPr lang="en-US"/>
        </a:p>
      </dgm:t>
    </dgm:pt>
    <dgm:pt modelId="{1F384198-ECDB-4AED-B5CE-39AF045E66D7}" type="parTrans" cxnId="{1C3595AF-649D-404C-B228-8567D75524C4}">
      <dgm:prSet/>
      <dgm:spPr/>
      <dgm:t>
        <a:bodyPr/>
        <a:lstStyle/>
        <a:p>
          <a:endParaRPr lang="en-US"/>
        </a:p>
      </dgm:t>
    </dgm:pt>
    <dgm:pt modelId="{B95F53E2-DEEB-4A84-959C-27B79FB073E0}">
      <dgm:prSet phldrT="[Text]"/>
      <dgm:spPr/>
      <dgm:t>
        <a:bodyPr/>
        <a:lstStyle/>
        <a:p>
          <a:r>
            <a:rPr lang="en-US" dirty="0" smtClean="0"/>
            <a:t>Quantity and quality of the work done by each team member/cohesion of and communication within the team.</a:t>
          </a:r>
          <a:endParaRPr lang="en-US" dirty="0"/>
        </a:p>
      </dgm:t>
    </dgm:pt>
    <dgm:pt modelId="{B4335509-5DA8-4736-8A39-93A3650F3D7E}" type="parTrans" cxnId="{E9C5C944-4930-49DC-9DB4-54524C5DE9E5}">
      <dgm:prSet/>
      <dgm:spPr/>
    </dgm:pt>
    <dgm:pt modelId="{AB9ACF25-CE91-4ACB-83E8-BA2B14599CE5}" type="sibTrans" cxnId="{E9C5C944-4930-49DC-9DB4-54524C5DE9E5}">
      <dgm:prSet/>
      <dgm:spPr/>
    </dgm:pt>
    <dgm:pt modelId="{1B0ADBE4-6720-4311-B270-014F57C676DE}">
      <dgm:prSet phldrT="[Text]"/>
      <dgm:spPr/>
      <dgm:t>
        <a:bodyPr/>
        <a:lstStyle/>
        <a:p>
          <a:r>
            <a:rPr lang="en-US" dirty="0" smtClean="0"/>
            <a:t>Increase the quality of the teaching – learning act</a:t>
          </a:r>
          <a:endParaRPr lang="en-US" dirty="0"/>
        </a:p>
      </dgm:t>
    </dgm:pt>
    <dgm:pt modelId="{E595A0F7-0EA8-4A68-A7D8-12E353251E30}" type="parTrans" cxnId="{5F4F3663-2E38-444B-89E6-A9D75BE91EFA}">
      <dgm:prSet/>
      <dgm:spPr/>
    </dgm:pt>
    <dgm:pt modelId="{ABE62857-E8FF-4D4B-BC06-5DF88B623A41}" type="sibTrans" cxnId="{5F4F3663-2E38-444B-89E6-A9D75BE91EFA}">
      <dgm:prSet/>
      <dgm:spPr/>
    </dgm:pt>
    <dgm:pt modelId="{E9561F97-3680-451C-A9BC-18A94E5C449B}">
      <dgm:prSet phldrT="[Text]"/>
      <dgm:spPr/>
      <dgm:t>
        <a:bodyPr/>
        <a:lstStyle/>
        <a:p>
          <a:endParaRPr lang="en-US" dirty="0"/>
        </a:p>
      </dgm:t>
    </dgm:pt>
    <dgm:pt modelId="{8C1987A2-7624-4480-A106-A8F87CCF4E4B}" type="parTrans" cxnId="{D3D25597-6DAB-4C84-9AD7-577E35511651}">
      <dgm:prSet/>
      <dgm:spPr/>
    </dgm:pt>
    <dgm:pt modelId="{A954E32C-A29E-4486-BEB3-2A51D88BD6CF}" type="sibTrans" cxnId="{D3D25597-6DAB-4C84-9AD7-577E35511651}">
      <dgm:prSet/>
      <dgm:spPr/>
    </dgm:pt>
    <dgm:pt modelId="{FA184412-72CD-43E0-9BCA-224BEC8EB03C}">
      <dgm:prSet phldrT="[Text]"/>
      <dgm:spPr/>
      <dgm:t>
        <a:bodyPr/>
        <a:lstStyle/>
        <a:p>
          <a:r>
            <a:rPr lang="en-US" dirty="0" smtClean="0"/>
            <a:t>Development of IT skills in teaching and learning</a:t>
          </a:r>
          <a:endParaRPr lang="en-US" dirty="0"/>
        </a:p>
      </dgm:t>
    </dgm:pt>
    <dgm:pt modelId="{6202A400-5EF5-4464-A439-6630190D8C7B}" type="parTrans" cxnId="{141E653C-5470-4DB8-BB97-98B7FE2CF6A7}">
      <dgm:prSet/>
      <dgm:spPr/>
    </dgm:pt>
    <dgm:pt modelId="{A1006D44-5FAF-4511-B8CF-17D7FF044DE4}" type="sibTrans" cxnId="{141E653C-5470-4DB8-BB97-98B7FE2CF6A7}">
      <dgm:prSet/>
      <dgm:spPr/>
    </dgm:pt>
    <dgm:pt modelId="{CB631294-0574-4082-B1CB-E0C527F67319}">
      <dgm:prSet phldrT="[Text]"/>
      <dgm:spPr/>
      <dgm:t>
        <a:bodyPr/>
        <a:lstStyle/>
        <a:p>
          <a:r>
            <a:rPr lang="en-US" dirty="0" smtClean="0"/>
            <a:t>Increase the motivation for learning </a:t>
          </a:r>
          <a:r>
            <a:rPr lang="en-US" dirty="0" err="1" smtClean="0"/>
            <a:t>Maths</a:t>
          </a:r>
          <a:r>
            <a:rPr lang="en-US" dirty="0" smtClean="0"/>
            <a:t> and choosing a career in a technical field</a:t>
          </a:r>
          <a:endParaRPr lang="en-US" dirty="0"/>
        </a:p>
      </dgm:t>
    </dgm:pt>
    <dgm:pt modelId="{AEEECADA-A668-474F-91E2-BD79472A33BE}" type="parTrans" cxnId="{6A301642-749E-4080-9F5C-3C047B700E95}">
      <dgm:prSet/>
      <dgm:spPr/>
    </dgm:pt>
    <dgm:pt modelId="{0C649F99-5AF2-41F0-89ED-E718C9742774}" type="sibTrans" cxnId="{6A301642-749E-4080-9F5C-3C047B700E95}">
      <dgm:prSet/>
      <dgm:spPr/>
    </dgm:pt>
    <dgm:pt modelId="{85521A89-B33D-4B60-A9C3-94FC343BD8B3}" type="pres">
      <dgm:prSet presAssocID="{DD9960E2-FE9B-45B5-8859-FA609E3B00B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o-RO"/>
        </a:p>
      </dgm:t>
    </dgm:pt>
    <dgm:pt modelId="{E50709F0-94FA-48B1-9B9C-8068FCCB6F5D}" type="pres">
      <dgm:prSet presAssocID="{2D75C956-B5F0-4B73-9369-A35C5B8CA229}" presName="compositeNode" presStyleCnt="0">
        <dgm:presLayoutVars>
          <dgm:bulletEnabled val="1"/>
        </dgm:presLayoutVars>
      </dgm:prSet>
      <dgm:spPr/>
    </dgm:pt>
    <dgm:pt modelId="{CAEA3CCD-4CFC-4333-BCDE-1ACB827EC2C9}" type="pres">
      <dgm:prSet presAssocID="{2D75C956-B5F0-4B73-9369-A35C5B8CA229}" presName="imag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9163D81-92EE-4D37-81A0-E5B5740FA6C4}" type="pres">
      <dgm:prSet presAssocID="{2D75C956-B5F0-4B73-9369-A35C5B8CA229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904B2F-DD2A-428A-814A-84CF41BB0872}" type="pres">
      <dgm:prSet presAssocID="{2D75C956-B5F0-4B73-9369-A35C5B8CA229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2293ECC0-7DC9-4686-B01E-88CBF26F41E4}" type="pres">
      <dgm:prSet presAssocID="{AAE247F5-BB0F-4BDA-B4E6-41B02E7785F3}" presName="sibTrans" presStyleCnt="0"/>
      <dgm:spPr/>
    </dgm:pt>
    <dgm:pt modelId="{309A5EF0-27E5-469D-9603-DAF99952C2E3}" type="pres">
      <dgm:prSet presAssocID="{E6BCD0F1-FCE7-4AA2-A239-D9083618A0D8}" presName="compositeNode" presStyleCnt="0">
        <dgm:presLayoutVars>
          <dgm:bulletEnabled val="1"/>
        </dgm:presLayoutVars>
      </dgm:prSet>
      <dgm:spPr/>
    </dgm:pt>
    <dgm:pt modelId="{808398F7-CE00-43C2-B107-5C3A6BA32A41}" type="pres">
      <dgm:prSet presAssocID="{E6BCD0F1-FCE7-4AA2-A239-D9083618A0D8}" presName="image" presStyleLbl="f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o-RO"/>
        </a:p>
      </dgm:t>
    </dgm:pt>
    <dgm:pt modelId="{E0DB1051-13B2-4133-B7A2-D150DE8388CA}" type="pres">
      <dgm:prSet presAssocID="{E6BCD0F1-FCE7-4AA2-A239-D9083618A0D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27E68F0-8C28-45CA-AEC9-201C4E986AE1}" type="pres">
      <dgm:prSet presAssocID="{E6BCD0F1-FCE7-4AA2-A239-D9083618A0D8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563825-BE82-46E8-8312-A29857AC5193}" type="presOf" srcId="{FA184412-72CD-43E0-9BCA-224BEC8EB03C}" destId="{E0DB1051-13B2-4133-B7A2-D150DE8388CA}" srcOrd="0" destOrd="3" presId="urn:microsoft.com/office/officeart/2005/8/layout/hList2"/>
    <dgm:cxn modelId="{384A2135-2223-4E9A-8F18-11D56B7CAE65}" type="presOf" srcId="{B95F53E2-DEEB-4A84-959C-27B79FB073E0}" destId="{F9163D81-92EE-4D37-81A0-E5B5740FA6C4}" srcOrd="0" destOrd="3" presId="urn:microsoft.com/office/officeart/2005/8/layout/hList2"/>
    <dgm:cxn modelId="{1B28FE62-BE97-4DDD-A1EC-B0D68447473A}" type="presOf" srcId="{2D75C956-B5F0-4B73-9369-A35C5B8CA229}" destId="{6C904B2F-DD2A-428A-814A-84CF41BB0872}" srcOrd="0" destOrd="0" presId="urn:microsoft.com/office/officeart/2005/8/layout/hList2"/>
    <dgm:cxn modelId="{BE88D92A-1559-4520-973C-F1CEFCA50A5E}" srcId="{E6BCD0F1-FCE7-4AA2-A239-D9083618A0D8}" destId="{3A2F555A-FC2B-401C-9527-5651B67CDAB8}" srcOrd="1" destOrd="0" parTransId="{2AFE4E77-EE09-4EB7-8947-590927C1C656}" sibTransId="{50A21E1D-6E84-498E-968F-3E272A238F18}"/>
    <dgm:cxn modelId="{E9C5C944-4930-49DC-9DB4-54524C5DE9E5}" srcId="{2D75C956-B5F0-4B73-9369-A35C5B8CA229}" destId="{B95F53E2-DEEB-4A84-959C-27B79FB073E0}" srcOrd="3" destOrd="0" parTransId="{B4335509-5DA8-4736-8A39-93A3650F3D7E}" sibTransId="{AB9ACF25-CE91-4ACB-83E8-BA2B14599CE5}"/>
    <dgm:cxn modelId="{EC67B5AA-1C2E-4170-B7AD-DE41AF6399FA}" type="presOf" srcId="{6E6A887F-53AA-4224-854F-6200F828C737}" destId="{E0DB1051-13B2-4133-B7A2-D150DE8388CA}" srcOrd="0" destOrd="0" presId="urn:microsoft.com/office/officeart/2005/8/layout/hList2"/>
    <dgm:cxn modelId="{E12E4E6A-35D3-408A-AC35-9E6AAA1838C2}" type="presOf" srcId="{E9561F97-3680-451C-A9BC-18A94E5C449B}" destId="{E0DB1051-13B2-4133-B7A2-D150DE8388CA}" srcOrd="0" destOrd="5" presId="urn:microsoft.com/office/officeart/2005/8/layout/hList2"/>
    <dgm:cxn modelId="{6A301642-749E-4080-9F5C-3C047B700E95}" srcId="{E6BCD0F1-FCE7-4AA2-A239-D9083618A0D8}" destId="{CB631294-0574-4082-B1CB-E0C527F67319}" srcOrd="4" destOrd="0" parTransId="{AEEECADA-A668-474F-91E2-BD79472A33BE}" sibTransId="{0C649F99-5AF2-41F0-89ED-E718C9742774}"/>
    <dgm:cxn modelId="{04252711-70E9-4BB9-949B-3562AEC1B769}" type="presOf" srcId="{CB631294-0574-4082-B1CB-E0C527F67319}" destId="{E0DB1051-13B2-4133-B7A2-D150DE8388CA}" srcOrd="0" destOrd="4" presId="urn:microsoft.com/office/officeart/2005/8/layout/hList2"/>
    <dgm:cxn modelId="{66308DEA-362D-4851-BFA2-E6DBADB14F04}" type="presOf" srcId="{F89904BE-DB4C-43DE-BF6A-8FD77A7A6865}" destId="{F9163D81-92EE-4D37-81A0-E5B5740FA6C4}" srcOrd="0" destOrd="2" presId="urn:microsoft.com/office/officeart/2005/8/layout/hList2"/>
    <dgm:cxn modelId="{2BE7B8BF-1845-4E32-8C2F-8B0A1346D8A0}" srcId="{DD9960E2-FE9B-45B5-8859-FA609E3B00B7}" destId="{E6BCD0F1-FCE7-4AA2-A239-D9083618A0D8}" srcOrd="1" destOrd="0" parTransId="{3AD74150-301D-4FF8-BADC-925E69C80C32}" sibTransId="{53473779-DC3A-4B6A-9B32-DB361763082A}"/>
    <dgm:cxn modelId="{29BBB8E1-260A-4317-B1B7-E43515BC7739}" type="presOf" srcId="{BDE2BD19-7413-4F38-B96D-BD0E10D03270}" destId="{F9163D81-92EE-4D37-81A0-E5B5740FA6C4}" srcOrd="0" destOrd="0" presId="urn:microsoft.com/office/officeart/2005/8/layout/hList2"/>
    <dgm:cxn modelId="{703BB488-1078-4164-8127-B60B21AAD185}" type="presOf" srcId="{DD9960E2-FE9B-45B5-8859-FA609E3B00B7}" destId="{85521A89-B33D-4B60-A9C3-94FC343BD8B3}" srcOrd="0" destOrd="0" presId="urn:microsoft.com/office/officeart/2005/8/layout/hList2"/>
    <dgm:cxn modelId="{5F4F3663-2E38-444B-89E6-A9D75BE91EFA}" srcId="{E6BCD0F1-FCE7-4AA2-A239-D9083618A0D8}" destId="{1B0ADBE4-6720-4311-B270-014F57C676DE}" srcOrd="2" destOrd="0" parTransId="{E595A0F7-0EA8-4A68-A7D8-12E353251E30}" sibTransId="{ABE62857-E8FF-4D4B-BC06-5DF88B623A41}"/>
    <dgm:cxn modelId="{D35E2D5F-F51A-4696-B679-223B4F5C83B5}" srcId="{2D75C956-B5F0-4B73-9369-A35C5B8CA229}" destId="{F89904BE-DB4C-43DE-BF6A-8FD77A7A6865}" srcOrd="2" destOrd="0" parTransId="{9E2423FE-3883-4AC2-B7BF-2D4AFC8C9FC4}" sibTransId="{7FD92BD7-89E7-42D3-A39E-2B828A05BCF5}"/>
    <dgm:cxn modelId="{8F00759E-423B-468C-9C79-8D1E732A9716}" srcId="{E6BCD0F1-FCE7-4AA2-A239-D9083618A0D8}" destId="{6E6A887F-53AA-4224-854F-6200F828C737}" srcOrd="0" destOrd="0" parTransId="{E0488E52-E758-441C-8E04-66691C3DF12A}" sibTransId="{7649F263-FDD1-45A4-BC5C-3E7FD09F713D}"/>
    <dgm:cxn modelId="{122A44E3-970B-4C34-A61F-FEC73AD17826}" srcId="{DD9960E2-FE9B-45B5-8859-FA609E3B00B7}" destId="{2D75C956-B5F0-4B73-9369-A35C5B8CA229}" srcOrd="0" destOrd="0" parTransId="{CD39F6F6-722F-4E40-836F-D1959BC19F74}" sibTransId="{AAE247F5-BB0F-4BDA-B4E6-41B02E7785F3}"/>
    <dgm:cxn modelId="{77CFEC17-4D0E-4129-8D02-5A9CCE8CE4DE}" srcId="{2D75C956-B5F0-4B73-9369-A35C5B8CA229}" destId="{E9DC1B3A-451C-46BD-A12E-F7F844E4A989}" srcOrd="1" destOrd="0" parTransId="{9CD60927-26CC-47EB-8788-D7B6380C6ECF}" sibTransId="{3F29DCEB-CD8A-4644-BF1F-66871BA8DFC6}"/>
    <dgm:cxn modelId="{A4F34F8F-1D90-4DA6-B916-8FB7EAFE5B0F}" type="presOf" srcId="{E6BCD0F1-FCE7-4AA2-A239-D9083618A0D8}" destId="{D27E68F0-8C28-45CA-AEC9-201C4E986AE1}" srcOrd="0" destOrd="0" presId="urn:microsoft.com/office/officeart/2005/8/layout/hList2"/>
    <dgm:cxn modelId="{141E653C-5470-4DB8-BB97-98B7FE2CF6A7}" srcId="{E6BCD0F1-FCE7-4AA2-A239-D9083618A0D8}" destId="{FA184412-72CD-43E0-9BCA-224BEC8EB03C}" srcOrd="3" destOrd="0" parTransId="{6202A400-5EF5-4464-A439-6630190D8C7B}" sibTransId="{A1006D44-5FAF-4511-B8CF-17D7FF044DE4}"/>
    <dgm:cxn modelId="{5E0870CB-EF62-4D33-9C51-F904DF9FE977}" type="presOf" srcId="{1B0ADBE4-6720-4311-B270-014F57C676DE}" destId="{E0DB1051-13B2-4133-B7A2-D150DE8388CA}" srcOrd="0" destOrd="2" presId="urn:microsoft.com/office/officeart/2005/8/layout/hList2"/>
    <dgm:cxn modelId="{54491BD2-D732-446C-80B1-5C75CEA37B2C}" type="presOf" srcId="{3A2F555A-FC2B-401C-9527-5651B67CDAB8}" destId="{E0DB1051-13B2-4133-B7A2-D150DE8388CA}" srcOrd="0" destOrd="1" presId="urn:microsoft.com/office/officeart/2005/8/layout/hList2"/>
    <dgm:cxn modelId="{D3D25597-6DAB-4C84-9AD7-577E35511651}" srcId="{E6BCD0F1-FCE7-4AA2-A239-D9083618A0D8}" destId="{E9561F97-3680-451C-A9BC-18A94E5C449B}" srcOrd="5" destOrd="0" parTransId="{8C1987A2-7624-4480-A106-A8F87CCF4E4B}" sibTransId="{A954E32C-A29E-4486-BEB3-2A51D88BD6CF}"/>
    <dgm:cxn modelId="{1C3595AF-649D-404C-B228-8567D75524C4}" srcId="{2D75C956-B5F0-4B73-9369-A35C5B8CA229}" destId="{BDE2BD19-7413-4F38-B96D-BD0E10D03270}" srcOrd="0" destOrd="0" parTransId="{1F384198-ECDB-4AED-B5CE-39AF045E66D7}" sibTransId="{75854A1A-C9EA-438F-8470-8E5BD1C0D945}"/>
    <dgm:cxn modelId="{CE0D2C04-246D-4348-B968-B76469CB68FA}" type="presOf" srcId="{E9DC1B3A-451C-46BD-A12E-F7F844E4A989}" destId="{F9163D81-92EE-4D37-81A0-E5B5740FA6C4}" srcOrd="0" destOrd="1" presId="urn:microsoft.com/office/officeart/2005/8/layout/hList2"/>
    <dgm:cxn modelId="{5AABFE6D-8736-4713-95A4-973D453224DB}" type="presParOf" srcId="{85521A89-B33D-4B60-A9C3-94FC343BD8B3}" destId="{E50709F0-94FA-48B1-9B9C-8068FCCB6F5D}" srcOrd="0" destOrd="0" presId="urn:microsoft.com/office/officeart/2005/8/layout/hList2"/>
    <dgm:cxn modelId="{AB1AFA82-CBC5-4A6D-AD84-9BA4E7198F3C}" type="presParOf" srcId="{E50709F0-94FA-48B1-9B9C-8068FCCB6F5D}" destId="{CAEA3CCD-4CFC-4333-BCDE-1ACB827EC2C9}" srcOrd="0" destOrd="0" presId="urn:microsoft.com/office/officeart/2005/8/layout/hList2"/>
    <dgm:cxn modelId="{31DAD4DE-8B83-4CBE-AB95-AFD89E83FF06}" type="presParOf" srcId="{E50709F0-94FA-48B1-9B9C-8068FCCB6F5D}" destId="{F9163D81-92EE-4D37-81A0-E5B5740FA6C4}" srcOrd="1" destOrd="0" presId="urn:microsoft.com/office/officeart/2005/8/layout/hList2"/>
    <dgm:cxn modelId="{5CF3684F-AEE2-4C8B-8546-4B7230D68B92}" type="presParOf" srcId="{E50709F0-94FA-48B1-9B9C-8068FCCB6F5D}" destId="{6C904B2F-DD2A-428A-814A-84CF41BB0872}" srcOrd="2" destOrd="0" presId="urn:microsoft.com/office/officeart/2005/8/layout/hList2"/>
    <dgm:cxn modelId="{5B76CC9A-93B0-40D4-831C-3120B991B52B}" type="presParOf" srcId="{85521A89-B33D-4B60-A9C3-94FC343BD8B3}" destId="{2293ECC0-7DC9-4686-B01E-88CBF26F41E4}" srcOrd="1" destOrd="0" presId="urn:microsoft.com/office/officeart/2005/8/layout/hList2"/>
    <dgm:cxn modelId="{3D761583-5166-40F1-BF83-AEC899D10EC9}" type="presParOf" srcId="{85521A89-B33D-4B60-A9C3-94FC343BD8B3}" destId="{309A5EF0-27E5-469D-9603-DAF99952C2E3}" srcOrd="2" destOrd="0" presId="urn:microsoft.com/office/officeart/2005/8/layout/hList2"/>
    <dgm:cxn modelId="{0E740C40-F48F-4B65-AACB-87C33CD2475E}" type="presParOf" srcId="{309A5EF0-27E5-469D-9603-DAF99952C2E3}" destId="{808398F7-CE00-43C2-B107-5C3A6BA32A41}" srcOrd="0" destOrd="0" presId="urn:microsoft.com/office/officeart/2005/8/layout/hList2"/>
    <dgm:cxn modelId="{66F31ABB-DC87-4789-B6F5-64E453ABB5A7}" type="presParOf" srcId="{309A5EF0-27E5-469D-9603-DAF99952C2E3}" destId="{E0DB1051-13B2-4133-B7A2-D150DE8388CA}" srcOrd="1" destOrd="0" presId="urn:microsoft.com/office/officeart/2005/8/layout/hList2"/>
    <dgm:cxn modelId="{0C0E9740-6CE8-4F79-9515-2E99A9458FF9}" type="presParOf" srcId="{309A5EF0-27E5-469D-9603-DAF99952C2E3}" destId="{D27E68F0-8C28-45CA-AEC9-201C4E986AE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D297DF-ABDC-4453-8FAC-D65E358843DB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410404-391E-4A79-9640-2A64741BCD0C}">
      <dgm:prSet phldrT="[Text]"/>
      <dgm:spPr/>
      <dgm:t>
        <a:bodyPr/>
        <a:lstStyle/>
        <a:p>
          <a:r>
            <a:rPr lang="en-US" b="1" dirty="0" smtClean="0">
              <a:latin typeface="+mj-lt"/>
            </a:rPr>
            <a:t>Project visibility</a:t>
          </a:r>
          <a:endParaRPr lang="en-US" dirty="0">
            <a:latin typeface="+mj-lt"/>
          </a:endParaRPr>
        </a:p>
      </dgm:t>
    </dgm:pt>
    <dgm:pt modelId="{BED50AB1-1842-4B45-AF82-7DAC997098F0}" type="parTrans" cxnId="{90544F82-C4FE-4391-A1D5-D351AE6427F5}">
      <dgm:prSet/>
      <dgm:spPr/>
      <dgm:t>
        <a:bodyPr/>
        <a:lstStyle/>
        <a:p>
          <a:endParaRPr lang="en-US"/>
        </a:p>
      </dgm:t>
    </dgm:pt>
    <dgm:pt modelId="{E57BCFBA-0596-409E-922B-E9D82AE8FE53}" type="sibTrans" cxnId="{90544F82-C4FE-4391-A1D5-D351AE6427F5}">
      <dgm:prSet/>
      <dgm:spPr/>
      <dgm:t>
        <a:bodyPr/>
        <a:lstStyle/>
        <a:p>
          <a:endParaRPr lang="en-US"/>
        </a:p>
      </dgm:t>
    </dgm:pt>
    <dgm:pt modelId="{265D4214-0E4E-4E0A-8C05-34B100CF1377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-Create a project logo</a:t>
          </a:r>
          <a:endParaRPr lang="en-US" dirty="0"/>
        </a:p>
      </dgm:t>
    </dgm:pt>
    <dgm:pt modelId="{0C262799-4BFB-4D0D-9761-CF64AD0AB9E5}" type="parTrans" cxnId="{6A7CA399-59B1-4FEE-AFAC-A0CE75672F33}">
      <dgm:prSet/>
      <dgm:spPr/>
      <dgm:t>
        <a:bodyPr/>
        <a:lstStyle/>
        <a:p>
          <a:endParaRPr lang="en-US"/>
        </a:p>
      </dgm:t>
    </dgm:pt>
    <dgm:pt modelId="{1C653993-722A-4E1C-83BA-A0B1092D5822}" type="sibTrans" cxnId="{6A7CA399-59B1-4FEE-AFAC-A0CE75672F33}">
      <dgm:prSet/>
      <dgm:spPr/>
      <dgm:t>
        <a:bodyPr/>
        <a:lstStyle/>
        <a:p>
          <a:endParaRPr lang="en-US"/>
        </a:p>
      </dgm:t>
    </dgm:pt>
    <dgm:pt modelId="{8EB38197-40CB-4E2F-96B8-E3D1376FE51C}">
      <dgm:prSet/>
      <dgm:spPr/>
      <dgm:t>
        <a:bodyPr/>
        <a:lstStyle/>
        <a:p>
          <a:r>
            <a:rPr lang="en-US" b="1" dirty="0" err="1" smtClean="0">
              <a:latin typeface="+mj-lt"/>
            </a:rPr>
            <a:t>Intelectual</a:t>
          </a:r>
          <a:r>
            <a:rPr lang="en-US" b="1" dirty="0" smtClean="0">
              <a:latin typeface="+mj-lt"/>
            </a:rPr>
            <a:t> output</a:t>
          </a:r>
          <a:endParaRPr lang="en-US" dirty="0">
            <a:latin typeface="+mj-lt"/>
          </a:endParaRPr>
        </a:p>
      </dgm:t>
    </dgm:pt>
    <dgm:pt modelId="{AE1EC422-4CDC-40D1-8D2D-844C205F1910}" type="parTrans" cxnId="{1DA64FF0-C6D0-413D-9FA9-AF8177231626}">
      <dgm:prSet/>
      <dgm:spPr/>
      <dgm:t>
        <a:bodyPr/>
        <a:lstStyle/>
        <a:p>
          <a:endParaRPr lang="en-US"/>
        </a:p>
      </dgm:t>
    </dgm:pt>
    <dgm:pt modelId="{7E54CEE7-4645-463D-94E8-028E6A4261AF}" type="sibTrans" cxnId="{1DA64FF0-C6D0-413D-9FA9-AF8177231626}">
      <dgm:prSet/>
      <dgm:spPr/>
      <dgm:t>
        <a:bodyPr/>
        <a:lstStyle/>
        <a:p>
          <a:endParaRPr lang="en-US"/>
        </a:p>
      </dgm:t>
    </dgm:pt>
    <dgm:pt modelId="{6D8692E4-6288-462C-BC2F-44B0661847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-Create promotional materials, branded with the project logo</a:t>
          </a:r>
          <a:endParaRPr lang="en-US" dirty="0"/>
        </a:p>
      </dgm:t>
    </dgm:pt>
    <dgm:pt modelId="{7037CB73-B407-4C1E-B9F1-2C174EEFD37B}" type="parTrans" cxnId="{85499875-2841-45E2-BFC1-06572E6B745F}">
      <dgm:prSet/>
      <dgm:spPr/>
      <dgm:t>
        <a:bodyPr/>
        <a:lstStyle/>
        <a:p>
          <a:endParaRPr lang="en-US"/>
        </a:p>
      </dgm:t>
    </dgm:pt>
    <dgm:pt modelId="{B9313068-B13C-44C0-87BB-BB40069E867B}" type="sibTrans" cxnId="{85499875-2841-45E2-BFC1-06572E6B745F}">
      <dgm:prSet/>
      <dgm:spPr/>
      <dgm:t>
        <a:bodyPr/>
        <a:lstStyle/>
        <a:p>
          <a:endParaRPr lang="en-US"/>
        </a:p>
      </dgm:t>
    </dgm:pt>
    <dgm:pt modelId="{F1592626-DAEC-4B13-9331-6606B6CAFB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-Write articles in local newspapers</a:t>
          </a:r>
          <a:endParaRPr lang="en-US" dirty="0"/>
        </a:p>
      </dgm:t>
    </dgm:pt>
    <dgm:pt modelId="{1C2FF467-81E2-4101-B001-2B2CB28D5A2F}" type="parTrans" cxnId="{C77B8041-7439-4CE4-9B73-C5CD0ACDDF2E}">
      <dgm:prSet/>
      <dgm:spPr/>
      <dgm:t>
        <a:bodyPr/>
        <a:lstStyle/>
        <a:p>
          <a:endParaRPr lang="en-US"/>
        </a:p>
      </dgm:t>
    </dgm:pt>
    <dgm:pt modelId="{1AC38B23-49F9-4D1D-ADE6-19ED8A20B98F}" type="sibTrans" cxnId="{C77B8041-7439-4CE4-9B73-C5CD0ACDDF2E}">
      <dgm:prSet/>
      <dgm:spPr/>
      <dgm:t>
        <a:bodyPr/>
        <a:lstStyle/>
        <a:p>
          <a:endParaRPr lang="en-US"/>
        </a:p>
      </dgm:t>
    </dgm:pt>
    <dgm:pt modelId="{E6744B5B-1292-4B6A-8792-5E06695259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-Give interviews for radio or TV stations</a:t>
          </a:r>
          <a:endParaRPr lang="en-US" dirty="0"/>
        </a:p>
      </dgm:t>
    </dgm:pt>
    <dgm:pt modelId="{EF7CBE4E-008F-4817-8EDE-7EE9D2367702}" type="parTrans" cxnId="{A5E5790D-1A3B-43D2-AE70-B5835152B963}">
      <dgm:prSet/>
      <dgm:spPr/>
      <dgm:t>
        <a:bodyPr/>
        <a:lstStyle/>
        <a:p>
          <a:endParaRPr lang="en-US"/>
        </a:p>
      </dgm:t>
    </dgm:pt>
    <dgm:pt modelId="{C88B3522-8EAA-4AC7-8213-0247C26458D7}" type="sibTrans" cxnId="{A5E5790D-1A3B-43D2-AE70-B5835152B963}">
      <dgm:prSet/>
      <dgm:spPr/>
      <dgm:t>
        <a:bodyPr/>
        <a:lstStyle/>
        <a:p>
          <a:endParaRPr lang="en-US"/>
        </a:p>
      </dgm:t>
    </dgm:pt>
    <dgm:pt modelId="{AB2E65AC-DC50-4B27-B82C-381E07292A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-Update the webpage permanently</a:t>
          </a:r>
          <a:endParaRPr lang="en-US" dirty="0"/>
        </a:p>
      </dgm:t>
    </dgm:pt>
    <dgm:pt modelId="{6E63BECD-98CB-4DA4-9F5A-25E66E97850A}" type="parTrans" cxnId="{93F304FF-1CA9-47CD-9463-2FF75790C9B9}">
      <dgm:prSet/>
      <dgm:spPr/>
      <dgm:t>
        <a:bodyPr/>
        <a:lstStyle/>
        <a:p>
          <a:endParaRPr lang="en-US"/>
        </a:p>
      </dgm:t>
    </dgm:pt>
    <dgm:pt modelId="{FDCB3B35-54B1-404D-8372-7F9C3DCCD86F}" type="sibTrans" cxnId="{93F304FF-1CA9-47CD-9463-2FF75790C9B9}">
      <dgm:prSet/>
      <dgm:spPr/>
      <dgm:t>
        <a:bodyPr/>
        <a:lstStyle/>
        <a:p>
          <a:endParaRPr lang="en-US"/>
        </a:p>
      </dgm:t>
    </dgm:pt>
    <dgm:pt modelId="{2FD788C1-252D-4036-903A-8772CD313C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-Hold a demonstrative lesson</a:t>
          </a:r>
          <a:endParaRPr lang="en-US" dirty="0"/>
        </a:p>
      </dgm:t>
    </dgm:pt>
    <dgm:pt modelId="{E5568B24-60A8-4E79-BBAA-93CD5311CE6E}" type="parTrans" cxnId="{7EBBB374-580C-41DA-89B5-4E212D3E8E26}">
      <dgm:prSet/>
      <dgm:spPr/>
      <dgm:t>
        <a:bodyPr/>
        <a:lstStyle/>
        <a:p>
          <a:endParaRPr lang="en-US"/>
        </a:p>
      </dgm:t>
    </dgm:pt>
    <dgm:pt modelId="{9CED39F0-985E-4935-A1CD-8155AA8AE92E}" type="sibTrans" cxnId="{7EBBB374-580C-41DA-89B5-4E212D3E8E26}">
      <dgm:prSet/>
      <dgm:spPr/>
      <dgm:t>
        <a:bodyPr/>
        <a:lstStyle/>
        <a:p>
          <a:endParaRPr lang="en-US"/>
        </a:p>
      </dgm:t>
    </dgm:pt>
    <dgm:pt modelId="{1ACB7022-44B2-4598-83D0-165DE23508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-Organize a Multi – player event : ”Practical applications of mathematics at a pre-university level with the use of ICT”</a:t>
          </a:r>
          <a:endParaRPr lang="en-US" dirty="0"/>
        </a:p>
      </dgm:t>
    </dgm:pt>
    <dgm:pt modelId="{E61D93C6-F52D-4A28-879D-B3377225BE20}" type="parTrans" cxnId="{F45452B9-97FC-4F5F-8A95-1D3EE58D3FF3}">
      <dgm:prSet/>
      <dgm:spPr/>
      <dgm:t>
        <a:bodyPr/>
        <a:lstStyle/>
        <a:p>
          <a:endParaRPr lang="en-US"/>
        </a:p>
      </dgm:t>
    </dgm:pt>
    <dgm:pt modelId="{A9870FEF-48BD-4487-97EB-E4B694B2E460}" type="sibTrans" cxnId="{F45452B9-97FC-4F5F-8A95-1D3EE58D3FF3}">
      <dgm:prSet/>
      <dgm:spPr/>
      <dgm:t>
        <a:bodyPr/>
        <a:lstStyle/>
        <a:p>
          <a:endParaRPr lang="en-US"/>
        </a:p>
      </dgm:t>
    </dgm:pt>
    <dgm:pt modelId="{FF158697-D344-406D-A909-AA0976F50B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-Organize a training session on the use of the learning platform. </a:t>
          </a:r>
          <a:endParaRPr lang="en-US" dirty="0"/>
        </a:p>
      </dgm:t>
    </dgm:pt>
    <dgm:pt modelId="{6FB3C7B3-CABF-41BD-B502-4DADD39D6C82}" type="parTrans" cxnId="{92801FEE-1180-4016-AA36-686BDD36AFF8}">
      <dgm:prSet/>
      <dgm:spPr/>
      <dgm:t>
        <a:bodyPr/>
        <a:lstStyle/>
        <a:p>
          <a:endParaRPr lang="en-US"/>
        </a:p>
      </dgm:t>
    </dgm:pt>
    <dgm:pt modelId="{B55926B6-F5B6-42A8-915A-7867CE39A644}" type="sibTrans" cxnId="{92801FEE-1180-4016-AA36-686BDD36AFF8}">
      <dgm:prSet/>
      <dgm:spPr/>
      <dgm:t>
        <a:bodyPr/>
        <a:lstStyle/>
        <a:p>
          <a:endParaRPr lang="en-US"/>
        </a:p>
      </dgm:t>
    </dgm:pt>
    <dgm:pt modelId="{2F3D7FE3-5C96-4BA1-AF4F-4B888EB932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-Create access accounts</a:t>
          </a:r>
          <a:endParaRPr lang="en-US" dirty="0"/>
        </a:p>
      </dgm:t>
    </dgm:pt>
    <dgm:pt modelId="{5FEF3289-8167-407E-ABE9-8022E84D1F72}" type="sibTrans" cxnId="{5EC03958-9672-40E1-8E76-BBEBA16972B7}">
      <dgm:prSet/>
      <dgm:spPr/>
      <dgm:t>
        <a:bodyPr/>
        <a:lstStyle/>
        <a:p>
          <a:endParaRPr lang="en-US"/>
        </a:p>
      </dgm:t>
    </dgm:pt>
    <dgm:pt modelId="{4E56112A-1A56-4980-A113-D7420AD06643}" type="parTrans" cxnId="{5EC03958-9672-40E1-8E76-BBEBA16972B7}">
      <dgm:prSet/>
      <dgm:spPr/>
      <dgm:t>
        <a:bodyPr/>
        <a:lstStyle/>
        <a:p>
          <a:endParaRPr lang="en-US"/>
        </a:p>
      </dgm:t>
    </dgm:pt>
    <dgm:pt modelId="{E5A68F94-1F09-4394-A401-413CE42EE4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-Upload the applied </a:t>
          </a:r>
          <a:r>
            <a:rPr lang="en-US" dirty="0" err="1" smtClean="0"/>
            <a:t>Maths</a:t>
          </a:r>
          <a:r>
            <a:rPr lang="en-US" dirty="0" smtClean="0"/>
            <a:t> lessons on the MOODLE platform</a:t>
          </a:r>
          <a:endParaRPr lang="en-US" dirty="0"/>
        </a:p>
      </dgm:t>
    </dgm:pt>
    <dgm:pt modelId="{4EB20418-2084-4C20-9EF1-BB8777F3C43E}" type="sibTrans" cxnId="{8C70D50E-E78F-403A-B563-749C04D14662}">
      <dgm:prSet/>
      <dgm:spPr/>
      <dgm:t>
        <a:bodyPr/>
        <a:lstStyle/>
        <a:p>
          <a:endParaRPr lang="en-US"/>
        </a:p>
      </dgm:t>
    </dgm:pt>
    <dgm:pt modelId="{ACD07040-2335-4D15-9066-53751A5988DB}" type="parTrans" cxnId="{8C70D50E-E78F-403A-B563-749C04D14662}">
      <dgm:prSet/>
      <dgm:spPr/>
      <dgm:t>
        <a:bodyPr/>
        <a:lstStyle/>
        <a:p>
          <a:endParaRPr lang="en-US"/>
        </a:p>
      </dgm:t>
    </dgm:pt>
    <dgm:pt modelId="{E833141C-958A-456C-B410-F13D6F63FC17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-Create a webpage and upload information on it</a:t>
          </a:r>
          <a:endParaRPr lang="en-US" dirty="0"/>
        </a:p>
      </dgm:t>
    </dgm:pt>
    <dgm:pt modelId="{34D1AE46-80CD-44A1-90F0-AD03697D3F6A}" type="sibTrans" cxnId="{63773736-4544-472B-8E90-41694D9330A0}">
      <dgm:prSet/>
      <dgm:spPr/>
      <dgm:t>
        <a:bodyPr/>
        <a:lstStyle/>
        <a:p>
          <a:endParaRPr lang="en-US"/>
        </a:p>
      </dgm:t>
    </dgm:pt>
    <dgm:pt modelId="{AD262F6A-3EB9-4015-93DB-676021CBC9E6}" type="parTrans" cxnId="{63773736-4544-472B-8E90-41694D9330A0}">
      <dgm:prSet/>
      <dgm:spPr/>
      <dgm:t>
        <a:bodyPr/>
        <a:lstStyle/>
        <a:p>
          <a:endParaRPr lang="en-US"/>
        </a:p>
      </dgm:t>
    </dgm:pt>
    <dgm:pt modelId="{5FDF7852-A2E1-48B2-AE4B-2E7C2301042F}">
      <dgm:prSet phldrT="[Text]"/>
      <dgm:spPr/>
      <dgm:t>
        <a:bodyPr/>
        <a:lstStyle/>
        <a:p>
          <a:r>
            <a:rPr lang="en-US" b="1" dirty="0" smtClean="0">
              <a:latin typeface="+mj-lt"/>
            </a:rPr>
            <a:t>Webpage and platform</a:t>
          </a:r>
          <a:endParaRPr lang="en-US" dirty="0">
            <a:latin typeface="+mj-lt"/>
          </a:endParaRPr>
        </a:p>
      </dgm:t>
    </dgm:pt>
    <dgm:pt modelId="{6223AF37-9FF0-4208-8392-DBD6863F6FE9}" type="sibTrans" cxnId="{CB0C2FAB-781B-4891-B38F-F5CA95E39797}">
      <dgm:prSet/>
      <dgm:spPr/>
      <dgm:t>
        <a:bodyPr/>
        <a:lstStyle/>
        <a:p>
          <a:endParaRPr lang="en-US"/>
        </a:p>
      </dgm:t>
    </dgm:pt>
    <dgm:pt modelId="{13AC9415-C0E9-449C-8A27-B235FF9711F5}" type="parTrans" cxnId="{CB0C2FAB-781B-4891-B38F-F5CA95E39797}">
      <dgm:prSet/>
      <dgm:spPr/>
      <dgm:t>
        <a:bodyPr/>
        <a:lstStyle/>
        <a:p>
          <a:endParaRPr lang="en-US"/>
        </a:p>
      </dgm:t>
    </dgm:pt>
    <dgm:pt modelId="{E6DA7872-A6EE-466D-923E-38C07CA78724}" type="pres">
      <dgm:prSet presAssocID="{A9D297DF-ABDC-4453-8FAC-D65E358843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B686FD0C-6033-4AE7-A0B3-E6827F963FE1}" type="pres">
      <dgm:prSet presAssocID="{E2410404-391E-4A79-9640-2A64741BCD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5B389-2017-4C68-B0B8-460AFAB3166B}" type="pres">
      <dgm:prSet presAssocID="{E2410404-391E-4A79-9640-2A64741BCD0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694FF-C17C-419A-8312-393983DF0E88}" type="pres">
      <dgm:prSet presAssocID="{5FDF7852-A2E1-48B2-AE4B-2E7C2301042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CF116-D454-4130-B3B3-3259C57458EB}" type="pres">
      <dgm:prSet presAssocID="{5FDF7852-A2E1-48B2-AE4B-2E7C2301042F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080F0-EE63-4DB4-8F3E-1A47E847A612}" type="pres">
      <dgm:prSet presAssocID="{8EB38197-40CB-4E2F-96B8-E3D1376FE51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6E86D-ABCB-4D39-83BF-FB0171B307E1}" type="pres">
      <dgm:prSet presAssocID="{8EB38197-40CB-4E2F-96B8-E3D1376FE51C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F304FF-1CA9-47CD-9463-2FF75790C9B9}" srcId="{5FDF7852-A2E1-48B2-AE4B-2E7C2301042F}" destId="{AB2E65AC-DC50-4B27-B82C-381E07292A43}" srcOrd="3" destOrd="0" parTransId="{6E63BECD-98CB-4DA4-9F5A-25E66E97850A}" sibTransId="{FDCB3B35-54B1-404D-8372-7F9C3DCCD86F}"/>
    <dgm:cxn modelId="{7940E6E2-49A5-4ECE-ACC9-7D2EFFF579F0}" type="presOf" srcId="{F1592626-DAEC-4B13-9331-6606B6CAFBC4}" destId="{8B95B389-2017-4C68-B0B8-460AFAB3166B}" srcOrd="0" destOrd="2" presId="urn:microsoft.com/office/officeart/2005/8/layout/vList2"/>
    <dgm:cxn modelId="{CB0C2FAB-781B-4891-B38F-F5CA95E39797}" srcId="{A9D297DF-ABDC-4453-8FAC-D65E358843DB}" destId="{5FDF7852-A2E1-48B2-AE4B-2E7C2301042F}" srcOrd="1" destOrd="0" parTransId="{13AC9415-C0E9-449C-8A27-B235FF9711F5}" sibTransId="{6223AF37-9FF0-4208-8392-DBD6863F6FE9}"/>
    <dgm:cxn modelId="{8E77AD99-05B8-46D1-BD6F-C6F8576432CF}" type="presOf" srcId="{2FD788C1-252D-4036-903A-8772CD313C04}" destId="{8686E86D-ABCB-4D39-83BF-FB0171B307E1}" srcOrd="0" destOrd="0" presId="urn:microsoft.com/office/officeart/2005/8/layout/vList2"/>
    <dgm:cxn modelId="{A5E5790D-1A3B-43D2-AE70-B5835152B963}" srcId="{E2410404-391E-4A79-9640-2A64741BCD0C}" destId="{E6744B5B-1292-4B6A-8792-5E06695259E2}" srcOrd="3" destOrd="0" parTransId="{EF7CBE4E-008F-4817-8EDE-7EE9D2367702}" sibTransId="{C88B3522-8EAA-4AC7-8213-0247C26458D7}"/>
    <dgm:cxn modelId="{6CCB3178-0051-4DA4-82E9-4D69EE6A5FC6}" type="presOf" srcId="{FF158697-D344-406D-A909-AA0976F50B97}" destId="{8686E86D-ABCB-4D39-83BF-FB0171B307E1}" srcOrd="0" destOrd="2" presId="urn:microsoft.com/office/officeart/2005/8/layout/vList2"/>
    <dgm:cxn modelId="{7EBBB374-580C-41DA-89B5-4E212D3E8E26}" srcId="{8EB38197-40CB-4E2F-96B8-E3D1376FE51C}" destId="{2FD788C1-252D-4036-903A-8772CD313C04}" srcOrd="0" destOrd="0" parTransId="{E5568B24-60A8-4E79-BBAA-93CD5311CE6E}" sibTransId="{9CED39F0-985E-4935-A1CD-8155AA8AE92E}"/>
    <dgm:cxn modelId="{AE19D813-ABA4-424E-9D7A-01341ED7BF45}" type="presOf" srcId="{6D8692E4-6288-462C-BC2F-44B06618474F}" destId="{8B95B389-2017-4C68-B0B8-460AFAB3166B}" srcOrd="0" destOrd="1" presId="urn:microsoft.com/office/officeart/2005/8/layout/vList2"/>
    <dgm:cxn modelId="{63773736-4544-472B-8E90-41694D9330A0}" srcId="{5FDF7852-A2E1-48B2-AE4B-2E7C2301042F}" destId="{E833141C-958A-456C-B410-F13D6F63FC17}" srcOrd="0" destOrd="0" parTransId="{AD262F6A-3EB9-4015-93DB-676021CBC9E6}" sibTransId="{34D1AE46-80CD-44A1-90F0-AD03697D3F6A}"/>
    <dgm:cxn modelId="{3648F709-DF62-4023-BD9C-FE2D108FE80C}" type="presOf" srcId="{AB2E65AC-DC50-4B27-B82C-381E07292A43}" destId="{97DCF116-D454-4130-B3B3-3259C57458EB}" srcOrd="0" destOrd="3" presId="urn:microsoft.com/office/officeart/2005/8/layout/vList2"/>
    <dgm:cxn modelId="{90544F82-C4FE-4391-A1D5-D351AE6427F5}" srcId="{A9D297DF-ABDC-4453-8FAC-D65E358843DB}" destId="{E2410404-391E-4A79-9640-2A64741BCD0C}" srcOrd="0" destOrd="0" parTransId="{BED50AB1-1842-4B45-AF82-7DAC997098F0}" sibTransId="{E57BCFBA-0596-409E-922B-E9D82AE8FE53}"/>
    <dgm:cxn modelId="{A7F47084-B0F7-4022-9224-8A547571748D}" type="presOf" srcId="{2F3D7FE3-5C96-4BA1-AF4F-4B888EB932A5}" destId="{97DCF116-D454-4130-B3B3-3259C57458EB}" srcOrd="0" destOrd="2" presId="urn:microsoft.com/office/officeart/2005/8/layout/vList2"/>
    <dgm:cxn modelId="{EAF4D3E3-CC19-4528-B144-2A52645F98F9}" type="presOf" srcId="{1ACB7022-44B2-4598-83D0-165DE2350840}" destId="{8686E86D-ABCB-4D39-83BF-FB0171B307E1}" srcOrd="0" destOrd="1" presId="urn:microsoft.com/office/officeart/2005/8/layout/vList2"/>
    <dgm:cxn modelId="{85499875-2841-45E2-BFC1-06572E6B745F}" srcId="{E2410404-391E-4A79-9640-2A64741BCD0C}" destId="{6D8692E4-6288-462C-BC2F-44B06618474F}" srcOrd="1" destOrd="0" parTransId="{7037CB73-B407-4C1E-B9F1-2C174EEFD37B}" sibTransId="{B9313068-B13C-44C0-87BB-BB40069E867B}"/>
    <dgm:cxn modelId="{3EEEB0BA-BBF4-4C38-B83E-16AECFFBE6CC}" type="presOf" srcId="{265D4214-0E4E-4E0A-8C05-34B100CF1377}" destId="{8B95B389-2017-4C68-B0B8-460AFAB3166B}" srcOrd="0" destOrd="0" presId="urn:microsoft.com/office/officeart/2005/8/layout/vList2"/>
    <dgm:cxn modelId="{5EC03958-9672-40E1-8E76-BBEBA16972B7}" srcId="{5FDF7852-A2E1-48B2-AE4B-2E7C2301042F}" destId="{2F3D7FE3-5C96-4BA1-AF4F-4B888EB932A5}" srcOrd="2" destOrd="0" parTransId="{4E56112A-1A56-4980-A113-D7420AD06643}" sibTransId="{5FEF3289-8167-407E-ABE9-8022E84D1F72}"/>
    <dgm:cxn modelId="{8C70D50E-E78F-403A-B563-749C04D14662}" srcId="{5FDF7852-A2E1-48B2-AE4B-2E7C2301042F}" destId="{E5A68F94-1F09-4394-A401-413CE42EE4DE}" srcOrd="1" destOrd="0" parTransId="{ACD07040-2335-4D15-9066-53751A5988DB}" sibTransId="{4EB20418-2084-4C20-9EF1-BB8777F3C43E}"/>
    <dgm:cxn modelId="{D3FD474E-4B9F-4FDF-B813-B2F2CD5285D0}" type="presOf" srcId="{E5A68F94-1F09-4394-A401-413CE42EE4DE}" destId="{97DCF116-D454-4130-B3B3-3259C57458EB}" srcOrd="0" destOrd="1" presId="urn:microsoft.com/office/officeart/2005/8/layout/vList2"/>
    <dgm:cxn modelId="{6A7CA399-59B1-4FEE-AFAC-A0CE75672F33}" srcId="{E2410404-391E-4A79-9640-2A64741BCD0C}" destId="{265D4214-0E4E-4E0A-8C05-34B100CF1377}" srcOrd="0" destOrd="0" parTransId="{0C262799-4BFB-4D0D-9761-CF64AD0AB9E5}" sibTransId="{1C653993-722A-4E1C-83BA-A0B1092D5822}"/>
    <dgm:cxn modelId="{5B609724-CD1C-4A70-B9E6-013E194CF86F}" type="presOf" srcId="{E6744B5B-1292-4B6A-8792-5E06695259E2}" destId="{8B95B389-2017-4C68-B0B8-460AFAB3166B}" srcOrd="0" destOrd="3" presId="urn:microsoft.com/office/officeart/2005/8/layout/vList2"/>
    <dgm:cxn modelId="{B4A73D1B-182B-4252-A654-DF2F1AB16ED6}" type="presOf" srcId="{A9D297DF-ABDC-4453-8FAC-D65E358843DB}" destId="{E6DA7872-A6EE-466D-923E-38C07CA78724}" srcOrd="0" destOrd="0" presId="urn:microsoft.com/office/officeart/2005/8/layout/vList2"/>
    <dgm:cxn modelId="{92801FEE-1180-4016-AA36-686BDD36AFF8}" srcId="{8EB38197-40CB-4E2F-96B8-E3D1376FE51C}" destId="{FF158697-D344-406D-A909-AA0976F50B97}" srcOrd="2" destOrd="0" parTransId="{6FB3C7B3-CABF-41BD-B502-4DADD39D6C82}" sibTransId="{B55926B6-F5B6-42A8-915A-7867CE39A644}"/>
    <dgm:cxn modelId="{E5C6FCCD-857B-49EF-AD6B-655991EF1BCF}" type="presOf" srcId="{E2410404-391E-4A79-9640-2A64741BCD0C}" destId="{B686FD0C-6033-4AE7-A0B3-E6827F963FE1}" srcOrd="0" destOrd="0" presId="urn:microsoft.com/office/officeart/2005/8/layout/vList2"/>
    <dgm:cxn modelId="{F45452B9-97FC-4F5F-8A95-1D3EE58D3FF3}" srcId="{8EB38197-40CB-4E2F-96B8-E3D1376FE51C}" destId="{1ACB7022-44B2-4598-83D0-165DE2350840}" srcOrd="1" destOrd="0" parTransId="{E61D93C6-F52D-4A28-879D-B3377225BE20}" sibTransId="{A9870FEF-48BD-4487-97EB-E4B694B2E460}"/>
    <dgm:cxn modelId="{C7D82417-5B22-4AE1-B618-418FF43BD9A5}" type="presOf" srcId="{8EB38197-40CB-4E2F-96B8-E3D1376FE51C}" destId="{FD7080F0-EE63-4DB4-8F3E-1A47E847A612}" srcOrd="0" destOrd="0" presId="urn:microsoft.com/office/officeart/2005/8/layout/vList2"/>
    <dgm:cxn modelId="{FF7FF8B1-D624-467D-98BE-CFA169A65C5D}" type="presOf" srcId="{5FDF7852-A2E1-48B2-AE4B-2E7C2301042F}" destId="{5CF694FF-C17C-419A-8312-393983DF0E88}" srcOrd="0" destOrd="0" presId="urn:microsoft.com/office/officeart/2005/8/layout/vList2"/>
    <dgm:cxn modelId="{1DA64FF0-C6D0-413D-9FA9-AF8177231626}" srcId="{A9D297DF-ABDC-4453-8FAC-D65E358843DB}" destId="{8EB38197-40CB-4E2F-96B8-E3D1376FE51C}" srcOrd="2" destOrd="0" parTransId="{AE1EC422-4CDC-40D1-8D2D-844C205F1910}" sibTransId="{7E54CEE7-4645-463D-94E8-028E6A4261AF}"/>
    <dgm:cxn modelId="{C77B8041-7439-4CE4-9B73-C5CD0ACDDF2E}" srcId="{E2410404-391E-4A79-9640-2A64741BCD0C}" destId="{F1592626-DAEC-4B13-9331-6606B6CAFBC4}" srcOrd="2" destOrd="0" parTransId="{1C2FF467-81E2-4101-B001-2B2CB28D5A2F}" sibTransId="{1AC38B23-49F9-4D1D-ADE6-19ED8A20B98F}"/>
    <dgm:cxn modelId="{DD06BDBA-7E20-438C-82C8-1D4C29DEB5D5}" type="presOf" srcId="{E833141C-958A-456C-B410-F13D6F63FC17}" destId="{97DCF116-D454-4130-B3B3-3259C57458EB}" srcOrd="0" destOrd="0" presId="urn:microsoft.com/office/officeart/2005/8/layout/vList2"/>
    <dgm:cxn modelId="{64861B14-0E15-40C1-93B4-2E34B7730134}" type="presParOf" srcId="{E6DA7872-A6EE-466D-923E-38C07CA78724}" destId="{B686FD0C-6033-4AE7-A0B3-E6827F963FE1}" srcOrd="0" destOrd="0" presId="urn:microsoft.com/office/officeart/2005/8/layout/vList2"/>
    <dgm:cxn modelId="{DE8D6CE8-D255-45CD-86FE-2889A2455FB4}" type="presParOf" srcId="{E6DA7872-A6EE-466D-923E-38C07CA78724}" destId="{8B95B389-2017-4C68-B0B8-460AFAB3166B}" srcOrd="1" destOrd="0" presId="urn:microsoft.com/office/officeart/2005/8/layout/vList2"/>
    <dgm:cxn modelId="{C7C65E90-F71B-4336-98BA-8CEC36A6A269}" type="presParOf" srcId="{E6DA7872-A6EE-466D-923E-38C07CA78724}" destId="{5CF694FF-C17C-419A-8312-393983DF0E88}" srcOrd="2" destOrd="0" presId="urn:microsoft.com/office/officeart/2005/8/layout/vList2"/>
    <dgm:cxn modelId="{FA29CEFA-0B1F-44EB-84E7-D0B5A0530650}" type="presParOf" srcId="{E6DA7872-A6EE-466D-923E-38C07CA78724}" destId="{97DCF116-D454-4130-B3B3-3259C57458EB}" srcOrd="3" destOrd="0" presId="urn:microsoft.com/office/officeart/2005/8/layout/vList2"/>
    <dgm:cxn modelId="{1394B07C-86AD-46A8-9F6F-AF99F5002ABE}" type="presParOf" srcId="{E6DA7872-A6EE-466D-923E-38C07CA78724}" destId="{FD7080F0-EE63-4DB4-8F3E-1A47E847A612}" srcOrd="4" destOrd="0" presId="urn:microsoft.com/office/officeart/2005/8/layout/vList2"/>
    <dgm:cxn modelId="{2B83E213-9A51-4996-A9A6-60154FE55595}" type="presParOf" srcId="{E6DA7872-A6EE-466D-923E-38C07CA78724}" destId="{8686E86D-ABCB-4D39-83BF-FB0171B307E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04B2F-DD2A-428A-814A-84CF41BB0872}">
      <dsp:nvSpPr>
        <dsp:cNvPr id="0" name=""/>
        <dsp:cNvSpPr/>
      </dsp:nvSpPr>
      <dsp:spPr>
        <a:xfrm rot="16200000">
          <a:off x="-1694368" y="2833228"/>
          <a:ext cx="4237498" cy="730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44278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Aspects targeted during monitoring</a:t>
          </a:r>
          <a:endParaRPr lang="en-US" sz="2600" kern="1200" dirty="0"/>
        </a:p>
      </dsp:txBody>
      <dsp:txXfrm>
        <a:off x="-1694368" y="2833228"/>
        <a:ext cx="4237498" cy="730519"/>
      </dsp:txXfrm>
    </dsp:sp>
    <dsp:sp modelId="{F9163D81-92EE-4D37-81A0-E5B5740FA6C4}">
      <dsp:nvSpPr>
        <dsp:cNvPr id="0" name=""/>
        <dsp:cNvSpPr/>
      </dsp:nvSpPr>
      <dsp:spPr>
        <a:xfrm>
          <a:off x="789640" y="1079738"/>
          <a:ext cx="3638762" cy="42374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644278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Project implementation according to the approved Gantt planning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Completion of planned </a:t>
          </a:r>
          <a:r>
            <a:rPr lang="en-US" sz="1800" kern="1200" dirty="0" err="1" smtClean="0"/>
            <a:t>mobilities</a:t>
          </a:r>
          <a:r>
            <a:rPr lang="en-US" sz="1800" kern="1200" dirty="0" smtClean="0"/>
            <a:t> and adequate use of resources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Adequate gathering and storing of project documents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Quantity and quality of the work done by each team member/cohesion of and communication within the team.</a:t>
          </a:r>
          <a:endParaRPr lang="en-US" sz="1800" kern="1200" dirty="0"/>
        </a:p>
      </dsp:txBody>
      <dsp:txXfrm>
        <a:off x="789640" y="1079738"/>
        <a:ext cx="3638762" cy="4237498"/>
      </dsp:txXfrm>
    </dsp:sp>
    <dsp:sp modelId="{CAEA3CCD-4CFC-4333-BCDE-1ACB827EC2C9}">
      <dsp:nvSpPr>
        <dsp:cNvPr id="0" name=""/>
        <dsp:cNvSpPr/>
      </dsp:nvSpPr>
      <dsp:spPr>
        <a:xfrm>
          <a:off x="59121" y="115453"/>
          <a:ext cx="1461039" cy="146103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27E68F0-8C28-45CA-AEC9-201C4E986AE1}">
      <dsp:nvSpPr>
        <dsp:cNvPr id="0" name=""/>
        <dsp:cNvSpPr/>
      </dsp:nvSpPr>
      <dsp:spPr>
        <a:xfrm rot="16200000">
          <a:off x="3615417" y="2833228"/>
          <a:ext cx="4237498" cy="730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44278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Aspects targeted in evaluation</a:t>
          </a:r>
          <a:endParaRPr lang="en-US" sz="2600" kern="1200" dirty="0"/>
        </a:p>
      </dsp:txBody>
      <dsp:txXfrm>
        <a:off x="3615417" y="2833228"/>
        <a:ext cx="4237498" cy="730519"/>
      </dsp:txXfrm>
    </dsp:sp>
    <dsp:sp modelId="{E0DB1051-13B2-4133-B7A2-D150DE8388CA}">
      <dsp:nvSpPr>
        <dsp:cNvPr id="0" name=""/>
        <dsp:cNvSpPr/>
      </dsp:nvSpPr>
      <dsp:spPr>
        <a:xfrm>
          <a:off x="6099426" y="1079738"/>
          <a:ext cx="3638762" cy="4237498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644278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Quality of project activities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Fulfillment of project objectives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Increase the quality of the teaching – learning act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Development of IT skills in teaching and learning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Increase the motivation for learning </a:t>
          </a:r>
          <a:r>
            <a:rPr lang="en-US" sz="1800" kern="1200" dirty="0" err="1" smtClean="0"/>
            <a:t>Maths</a:t>
          </a:r>
          <a:r>
            <a:rPr lang="en-US" sz="1800" kern="1200" dirty="0" smtClean="0"/>
            <a:t> and choosing a career in a technical field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6099426" y="1079738"/>
        <a:ext cx="3638762" cy="4237498"/>
      </dsp:txXfrm>
    </dsp:sp>
    <dsp:sp modelId="{808398F7-CE00-43C2-B107-5C3A6BA32A41}">
      <dsp:nvSpPr>
        <dsp:cNvPr id="0" name=""/>
        <dsp:cNvSpPr/>
      </dsp:nvSpPr>
      <dsp:spPr>
        <a:xfrm>
          <a:off x="5368906" y="115453"/>
          <a:ext cx="1461039" cy="146103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6FD0C-6033-4AE7-A0B3-E6827F963FE1}">
      <dsp:nvSpPr>
        <dsp:cNvPr id="0" name=""/>
        <dsp:cNvSpPr/>
      </dsp:nvSpPr>
      <dsp:spPr>
        <a:xfrm>
          <a:off x="0" y="209236"/>
          <a:ext cx="8746540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</a:rPr>
            <a:t>Project visibility</a:t>
          </a:r>
          <a:endParaRPr lang="en-US" sz="1700" kern="1200" dirty="0">
            <a:latin typeface="+mj-lt"/>
          </a:endParaRPr>
        </a:p>
      </dsp:txBody>
      <dsp:txXfrm>
        <a:off x="19904" y="229140"/>
        <a:ext cx="8706732" cy="367937"/>
      </dsp:txXfrm>
    </dsp:sp>
    <dsp:sp modelId="{8B95B389-2017-4C68-B0B8-460AFAB3166B}">
      <dsp:nvSpPr>
        <dsp:cNvPr id="0" name=""/>
        <dsp:cNvSpPr/>
      </dsp:nvSpPr>
      <dsp:spPr>
        <a:xfrm>
          <a:off x="0" y="616981"/>
          <a:ext cx="8746540" cy="9853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70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-Create a project logo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-Create promotional materials, branded with the project logo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-Write articles in local newspapers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-Give interviews for radio or TV stations</a:t>
          </a:r>
          <a:endParaRPr lang="en-US" sz="1300" kern="1200" dirty="0"/>
        </a:p>
      </dsp:txBody>
      <dsp:txXfrm>
        <a:off x="0" y="616981"/>
        <a:ext cx="8746540" cy="985320"/>
      </dsp:txXfrm>
    </dsp:sp>
    <dsp:sp modelId="{5CF694FF-C17C-419A-8312-393983DF0E88}">
      <dsp:nvSpPr>
        <dsp:cNvPr id="0" name=""/>
        <dsp:cNvSpPr/>
      </dsp:nvSpPr>
      <dsp:spPr>
        <a:xfrm>
          <a:off x="0" y="1602301"/>
          <a:ext cx="8746540" cy="40774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+mj-lt"/>
            </a:rPr>
            <a:t>Webpage and platform</a:t>
          </a:r>
          <a:endParaRPr lang="en-US" sz="1700" kern="1200" dirty="0">
            <a:latin typeface="+mj-lt"/>
          </a:endParaRPr>
        </a:p>
      </dsp:txBody>
      <dsp:txXfrm>
        <a:off x="19904" y="1622205"/>
        <a:ext cx="8706732" cy="367937"/>
      </dsp:txXfrm>
    </dsp:sp>
    <dsp:sp modelId="{97DCF116-D454-4130-B3B3-3259C57458EB}">
      <dsp:nvSpPr>
        <dsp:cNvPr id="0" name=""/>
        <dsp:cNvSpPr/>
      </dsp:nvSpPr>
      <dsp:spPr>
        <a:xfrm>
          <a:off x="0" y="2010046"/>
          <a:ext cx="8746540" cy="9853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70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-Create a webpage and upload information on it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-Upload the applied </a:t>
          </a:r>
          <a:r>
            <a:rPr lang="en-US" sz="1300" kern="1200" dirty="0" err="1" smtClean="0"/>
            <a:t>Maths</a:t>
          </a:r>
          <a:r>
            <a:rPr lang="en-US" sz="1300" kern="1200" dirty="0" smtClean="0"/>
            <a:t> lessons on the MOODLE platform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-Create access accounts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-Update the webpage permanently</a:t>
          </a:r>
          <a:endParaRPr lang="en-US" sz="1300" kern="1200" dirty="0"/>
        </a:p>
      </dsp:txBody>
      <dsp:txXfrm>
        <a:off x="0" y="2010046"/>
        <a:ext cx="8746540" cy="985320"/>
      </dsp:txXfrm>
    </dsp:sp>
    <dsp:sp modelId="{FD7080F0-EE63-4DB4-8F3E-1A47E847A612}">
      <dsp:nvSpPr>
        <dsp:cNvPr id="0" name=""/>
        <dsp:cNvSpPr/>
      </dsp:nvSpPr>
      <dsp:spPr>
        <a:xfrm>
          <a:off x="0" y="2995366"/>
          <a:ext cx="8746540" cy="40774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latin typeface="+mj-lt"/>
            </a:rPr>
            <a:t>Intelectual</a:t>
          </a:r>
          <a:r>
            <a:rPr lang="en-US" sz="1700" b="1" kern="1200" dirty="0" smtClean="0">
              <a:latin typeface="+mj-lt"/>
            </a:rPr>
            <a:t> output</a:t>
          </a:r>
          <a:endParaRPr lang="en-US" sz="1700" kern="1200" dirty="0">
            <a:latin typeface="+mj-lt"/>
          </a:endParaRPr>
        </a:p>
      </dsp:txBody>
      <dsp:txXfrm>
        <a:off x="19904" y="3015270"/>
        <a:ext cx="8706732" cy="367937"/>
      </dsp:txXfrm>
    </dsp:sp>
    <dsp:sp modelId="{8686E86D-ABCB-4D39-83BF-FB0171B307E1}">
      <dsp:nvSpPr>
        <dsp:cNvPr id="0" name=""/>
        <dsp:cNvSpPr/>
      </dsp:nvSpPr>
      <dsp:spPr>
        <a:xfrm>
          <a:off x="0" y="3403111"/>
          <a:ext cx="8746540" cy="73899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70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-Hold a demonstrative lesson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-Organize a Multi – player event : ”Practical applications of mathematics at a pre-university level with the use of ICT”</a:t>
          </a:r>
          <a:endParaRPr lang="en-US" sz="1300" kern="1200" dirty="0"/>
        </a:p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-Organize a training session on the use of the learning platform. </a:t>
          </a:r>
          <a:endParaRPr lang="en-US" sz="1300" kern="1200" dirty="0"/>
        </a:p>
      </dsp:txBody>
      <dsp:txXfrm>
        <a:off x="0" y="3403111"/>
        <a:ext cx="8746540" cy="738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2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5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1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6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0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6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3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3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1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61CBE-D22D-4066-B4D3-E73926CBC55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988E5-660D-4FA9-B64E-E8DEE003B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1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cia.tibiscus.ro/drea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cia.tibiscus.ro/dream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627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26" y="0"/>
            <a:ext cx="308627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57300" y="882540"/>
            <a:ext cx="10515600" cy="75519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Benefits: </a:t>
            </a:r>
            <a:r>
              <a:rPr lang="en-US" sz="4000" dirty="0"/>
              <a:t>l</a:t>
            </a:r>
            <a:r>
              <a:rPr lang="en-US" sz="4000" dirty="0" smtClean="0"/>
              <a:t>earning activities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9" y="1637732"/>
            <a:ext cx="2813240" cy="210993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70" y="1637732"/>
            <a:ext cx="2781070" cy="2085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68" y="1637732"/>
            <a:ext cx="2781070" cy="20858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24" y="3855493"/>
            <a:ext cx="2813240" cy="2142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36" y="3855493"/>
            <a:ext cx="2804858" cy="21222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/>
          <a:stretch/>
        </p:blipFill>
        <p:spPr>
          <a:xfrm>
            <a:off x="7691522" y="3832962"/>
            <a:ext cx="2842173" cy="21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44574" y="6913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900" dirty="0" smtClean="0"/>
              <a:t>Benefits: practical experiments and measurements</a:t>
            </a:r>
            <a:endParaRPr lang="en-US" sz="39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13" y="2016864"/>
            <a:ext cx="2809906" cy="2107430"/>
          </a:xfrm>
        </p:spPr>
      </p:pic>
      <p:grpSp>
        <p:nvGrpSpPr>
          <p:cNvPr id="4" name="Group 3"/>
          <p:cNvGrpSpPr/>
          <p:nvPr/>
        </p:nvGrpSpPr>
        <p:grpSpPr>
          <a:xfrm>
            <a:off x="1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43" y="2011460"/>
            <a:ext cx="2824318" cy="2118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73" y="2003976"/>
            <a:ext cx="2827090" cy="2120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13" y="4447869"/>
            <a:ext cx="2809906" cy="1873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06" y="4447869"/>
            <a:ext cx="2901855" cy="19345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57" y="4478631"/>
            <a:ext cx="2809906" cy="18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3589" y="69130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Benefits: seeing new places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889" y="1960082"/>
            <a:ext cx="3668710" cy="19158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34" y="1960082"/>
            <a:ext cx="2554508" cy="19158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92" y="1988473"/>
            <a:ext cx="2554508" cy="1915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27812"/>
          <a:stretch/>
        </p:blipFill>
        <p:spPr>
          <a:xfrm>
            <a:off x="1180222" y="4139383"/>
            <a:ext cx="1897039" cy="1915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34" y="4139383"/>
            <a:ext cx="2554508" cy="1915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74" y="4139382"/>
            <a:ext cx="1877963" cy="2504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5320" y="4139382"/>
            <a:ext cx="187773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83859" y="69130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Benefits: cultural exchanges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004" y="2016864"/>
            <a:ext cx="3546357" cy="23642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31" y="2020040"/>
            <a:ext cx="3541593" cy="2361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81" y="4662806"/>
            <a:ext cx="3131575" cy="2087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t="7614" r="411"/>
          <a:stretch/>
        </p:blipFill>
        <p:spPr>
          <a:xfrm>
            <a:off x="4878767" y="4662806"/>
            <a:ext cx="3319249" cy="2044332"/>
          </a:xfrm>
          <a:prstGeom prst="rect">
            <a:avLst/>
          </a:prstGeom>
        </p:spPr>
      </p:pic>
      <p:pic>
        <p:nvPicPr>
          <p:cNvPr id="3074" name="Picture 2" descr="Image may contain: 2 people, people smiling, people standing and indo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617" y="4662806"/>
            <a:ext cx="2533034" cy="20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1" b="-86"/>
          <a:stretch/>
        </p:blipFill>
        <p:spPr>
          <a:xfrm>
            <a:off x="8710213" y="2016864"/>
            <a:ext cx="2208438" cy="236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27" y="69130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Benefits: games and competitions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777" y="1814606"/>
            <a:ext cx="3214869" cy="21432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3" y="1782382"/>
            <a:ext cx="3214871" cy="21432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82" y="1782382"/>
            <a:ext cx="3228355" cy="21432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5" y="4150480"/>
            <a:ext cx="3139252" cy="20928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4" y="4150481"/>
            <a:ext cx="3214126" cy="2092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32" y="4150480"/>
            <a:ext cx="3101454" cy="207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83860" y="56027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Benefits: making new friends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645" y="1599236"/>
            <a:ext cx="2194857" cy="32922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65" y="1599236"/>
            <a:ext cx="2194857" cy="32922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612" y="1607224"/>
            <a:ext cx="2189531" cy="3284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485" y="5170136"/>
            <a:ext cx="2185175" cy="14567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735" y="1599236"/>
            <a:ext cx="2210741" cy="328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8162" y="5169812"/>
            <a:ext cx="2185660" cy="1457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02" y="5169812"/>
            <a:ext cx="2210102" cy="1473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94" y="5169812"/>
            <a:ext cx="2215982" cy="14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5626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Designing intellectual outputs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94165"/>
            <a:ext cx="9144000" cy="4450326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O1. </a:t>
            </a:r>
            <a:r>
              <a:rPr lang="en-US" dirty="0"/>
              <a:t>Open on-line course topic "</a:t>
            </a:r>
            <a:r>
              <a:rPr lang="en-US" dirty="0" err="1"/>
              <a:t>Maths</a:t>
            </a:r>
            <a:r>
              <a:rPr lang="en-US" dirty="0"/>
              <a:t> in Finance" </a:t>
            </a:r>
            <a:endParaRPr lang="en-US" dirty="0" smtClean="0"/>
          </a:p>
          <a:p>
            <a:pPr algn="l"/>
            <a:r>
              <a:rPr lang="en-US" dirty="0" smtClean="0"/>
              <a:t>O2. </a:t>
            </a:r>
            <a:r>
              <a:rPr lang="en-US" dirty="0"/>
              <a:t>Open on-line course topic: "</a:t>
            </a:r>
            <a:r>
              <a:rPr lang="en-US" dirty="0" err="1"/>
              <a:t>Maths</a:t>
            </a:r>
            <a:r>
              <a:rPr lang="en-US" dirty="0"/>
              <a:t> in Sports" </a:t>
            </a:r>
            <a:endParaRPr lang="en-US" dirty="0" smtClean="0"/>
          </a:p>
          <a:p>
            <a:pPr algn="l"/>
            <a:r>
              <a:rPr lang="en-US" dirty="0" smtClean="0"/>
              <a:t>O3. </a:t>
            </a:r>
            <a:r>
              <a:rPr lang="en-US" dirty="0"/>
              <a:t>Open on-line course topic: "</a:t>
            </a:r>
            <a:r>
              <a:rPr lang="en-US" dirty="0" err="1"/>
              <a:t>Maths</a:t>
            </a:r>
            <a:r>
              <a:rPr lang="en-US" dirty="0"/>
              <a:t> in Nature" </a:t>
            </a:r>
            <a:endParaRPr lang="en-US" dirty="0" smtClean="0"/>
          </a:p>
          <a:p>
            <a:pPr algn="l"/>
            <a:r>
              <a:rPr lang="en-US" dirty="0" smtClean="0"/>
              <a:t>O4. </a:t>
            </a:r>
            <a:r>
              <a:rPr lang="en-US" dirty="0"/>
              <a:t>Open on-line course topic: "</a:t>
            </a:r>
            <a:r>
              <a:rPr lang="en-US" dirty="0" err="1"/>
              <a:t>Maths</a:t>
            </a:r>
            <a:r>
              <a:rPr lang="en-US" dirty="0"/>
              <a:t> in Art" </a:t>
            </a:r>
            <a:endParaRPr lang="en-US" dirty="0" smtClean="0"/>
          </a:p>
          <a:p>
            <a:pPr algn="l"/>
            <a:r>
              <a:rPr lang="en-US" dirty="0" smtClean="0"/>
              <a:t>O5. </a:t>
            </a:r>
            <a:r>
              <a:rPr lang="en-US" dirty="0"/>
              <a:t>Open on-line course topic: "</a:t>
            </a:r>
            <a:r>
              <a:rPr lang="en-US" dirty="0" err="1"/>
              <a:t>Maths</a:t>
            </a:r>
            <a:r>
              <a:rPr lang="en-US" dirty="0"/>
              <a:t> in </a:t>
            </a:r>
            <a:r>
              <a:rPr lang="en-US" dirty="0" smtClean="0"/>
              <a:t>Architecture"</a:t>
            </a:r>
          </a:p>
          <a:p>
            <a:pPr algn="l"/>
            <a:r>
              <a:rPr lang="en-US" dirty="0" smtClean="0"/>
              <a:t>O6. </a:t>
            </a:r>
            <a:r>
              <a:rPr lang="en-US" dirty="0"/>
              <a:t>Open on-line course topic: "</a:t>
            </a:r>
            <a:r>
              <a:rPr lang="en-US" dirty="0" err="1"/>
              <a:t>Maths</a:t>
            </a:r>
            <a:r>
              <a:rPr lang="en-US" dirty="0"/>
              <a:t> in Physics" </a:t>
            </a:r>
            <a:endParaRPr lang="en-US" dirty="0" smtClean="0"/>
          </a:p>
          <a:p>
            <a:pPr algn="l"/>
            <a:r>
              <a:rPr lang="en-US" dirty="0" smtClean="0"/>
              <a:t>O7. Open on-line </a:t>
            </a:r>
            <a:r>
              <a:rPr lang="en-US" dirty="0"/>
              <a:t>course </a:t>
            </a:r>
            <a:r>
              <a:rPr lang="en-US" dirty="0" smtClean="0"/>
              <a:t>topic: "Mobile applications" </a:t>
            </a:r>
          </a:p>
          <a:p>
            <a:pPr algn="l"/>
            <a:r>
              <a:rPr lang="en-US" dirty="0" smtClean="0"/>
              <a:t>O8. </a:t>
            </a:r>
            <a:r>
              <a:rPr lang="en-US" dirty="0"/>
              <a:t>Evaluation of open on-line math course</a:t>
            </a:r>
            <a:endParaRPr lang="en-US" dirty="0" smtClean="0"/>
          </a:p>
          <a:p>
            <a:pPr algn="l"/>
            <a:r>
              <a:rPr lang="en-US" dirty="0" smtClean="0"/>
              <a:t>O9. </a:t>
            </a:r>
            <a:r>
              <a:rPr lang="en-US" dirty="0"/>
              <a:t>Guide to project practices for educators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6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4947" y="2040115"/>
            <a:ext cx="4973053" cy="418011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err="1" smtClean="0"/>
              <a:t>Maths</a:t>
            </a:r>
            <a:r>
              <a:rPr lang="en-US" dirty="0" smtClean="0"/>
              <a:t> in Finance</a:t>
            </a:r>
          </a:p>
          <a:p>
            <a:pPr marL="342900" indent="-342900" algn="l">
              <a:buFontTx/>
              <a:buChar char="-"/>
            </a:pPr>
            <a:r>
              <a:rPr lang="en-US" dirty="0" smtClean="0"/>
              <a:t>Responsible: </a:t>
            </a:r>
            <a:r>
              <a:rPr lang="en-US" dirty="0" err="1" smtClean="0"/>
              <a:t>Colegiul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err="1" smtClean="0">
                <a:cs typeface="Arial" panose="020B0604020202020204" pitchFamily="34" charset="0"/>
              </a:rPr>
              <a:t>ţ</a:t>
            </a:r>
            <a:r>
              <a:rPr lang="en-US" dirty="0" err="1" smtClean="0"/>
              <a:t>ional</a:t>
            </a:r>
            <a:r>
              <a:rPr lang="en-US" dirty="0" smtClean="0"/>
              <a:t> “C.D. </a:t>
            </a:r>
            <a:r>
              <a:rPr lang="en-US" dirty="0" err="1" smtClean="0"/>
              <a:t>Loga</a:t>
            </a:r>
            <a:r>
              <a:rPr lang="en-US" dirty="0" smtClean="0"/>
              <a:t>”</a:t>
            </a:r>
          </a:p>
          <a:p>
            <a:pPr marL="342900" indent="-342900" algn="l">
              <a:buFontTx/>
              <a:buChar char="-"/>
            </a:pPr>
            <a:r>
              <a:rPr lang="en-US" dirty="0" smtClean="0"/>
              <a:t>Presentations created by all partners</a:t>
            </a:r>
          </a:p>
          <a:p>
            <a:pPr marL="342900" indent="-342900" algn="l">
              <a:buFontTx/>
              <a:buChar char="-"/>
            </a:pPr>
            <a:r>
              <a:rPr lang="en-US" dirty="0" smtClean="0"/>
              <a:t>7 lesson have been created and uploaded on the </a:t>
            </a:r>
            <a:r>
              <a:rPr lang="en-US" dirty="0" smtClean="0">
                <a:cs typeface="Arial" panose="020B0604020202020204" pitchFamily="34" charset="0"/>
              </a:rPr>
              <a:t>MOODLE platform. All lessons present a real life situation and  its connection to theoretical </a:t>
            </a:r>
            <a:r>
              <a:rPr lang="en-US" dirty="0" err="1">
                <a:cs typeface="Arial" panose="020B0604020202020204" pitchFamily="34" charset="0"/>
              </a:rPr>
              <a:t>M</a:t>
            </a:r>
            <a:r>
              <a:rPr lang="en-US" dirty="0" err="1" smtClean="0">
                <a:cs typeface="Arial" panose="020B0604020202020204" pitchFamily="34" charset="0"/>
              </a:rPr>
              <a:t>aths</a:t>
            </a:r>
            <a:r>
              <a:rPr lang="en-US" dirty="0" smtClean="0">
                <a:cs typeface="Arial" panose="020B0604020202020204" pitchFamily="34" charset="0"/>
              </a:rPr>
              <a:t> and are accompanied by work sheets, </a:t>
            </a:r>
            <a:r>
              <a:rPr lang="en-US" dirty="0" err="1" smtClean="0">
                <a:cs typeface="Arial" panose="020B0604020202020204" pitchFamily="34" charset="0"/>
              </a:rPr>
              <a:t>Geogebra</a:t>
            </a:r>
            <a:r>
              <a:rPr lang="en-US" dirty="0" smtClean="0">
                <a:cs typeface="Arial" panose="020B0604020202020204" pitchFamily="34" charset="0"/>
              </a:rPr>
              <a:t> apps and answer sheets. </a:t>
            </a:r>
          </a:p>
          <a:p>
            <a:pPr marL="342900" indent="-342900" algn="l">
              <a:buFontTx/>
              <a:buChar char="-"/>
            </a:pPr>
            <a:r>
              <a:rPr lang="en-US" dirty="0" smtClean="0">
                <a:cs typeface="Arial" panose="020B0604020202020204" pitchFamily="34" charset="0"/>
              </a:rPr>
              <a:t>A booklet with a short presentation of all lessons.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19" y="1974535"/>
            <a:ext cx="4091838" cy="4813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39" y="2161802"/>
            <a:ext cx="3787449" cy="4351338"/>
          </a:xfrm>
        </p:spPr>
      </p:pic>
      <p:grpSp>
        <p:nvGrpSpPr>
          <p:cNvPr id="4" name="Group 3"/>
          <p:cNvGrpSpPr/>
          <p:nvPr/>
        </p:nvGrpSpPr>
        <p:grpSpPr>
          <a:xfrm>
            <a:off x="0" y="26711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034119" y="6320118"/>
            <a:ext cx="188257" cy="193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11438" y="1880105"/>
            <a:ext cx="55076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Maths</a:t>
            </a:r>
            <a:r>
              <a:rPr lang="en-US" sz="2400" dirty="0" smtClean="0"/>
              <a:t> in Sports: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Responsible: </a:t>
            </a:r>
            <a:r>
              <a:rPr lang="en-US" sz="2400" dirty="0" err="1"/>
              <a:t>Colegiul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 err="1">
                <a:cs typeface="Arial" panose="020B0604020202020204" pitchFamily="34" charset="0"/>
              </a:rPr>
              <a:t>ţ</a:t>
            </a:r>
            <a:r>
              <a:rPr lang="en-US" sz="2400" dirty="0" err="1"/>
              <a:t>ional</a:t>
            </a:r>
            <a:r>
              <a:rPr lang="en-US" sz="2400" dirty="0"/>
              <a:t> “C.D. </a:t>
            </a:r>
            <a:r>
              <a:rPr lang="en-US" sz="2400" dirty="0" err="1"/>
              <a:t>Loga</a:t>
            </a:r>
            <a:r>
              <a:rPr lang="en-US" sz="2400" dirty="0" smtClean="0"/>
              <a:t>”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Presentations created by all partners.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4 </a:t>
            </a:r>
            <a:r>
              <a:rPr lang="en-US" sz="2400" dirty="0"/>
              <a:t>lesson have been created and uploaded on the MOODLE platform. All lessons </a:t>
            </a:r>
            <a:r>
              <a:rPr lang="en-US" sz="2400" dirty="0" smtClean="0"/>
              <a:t>have a video of the studied phenomenon and the connection to theoretical </a:t>
            </a:r>
            <a:r>
              <a:rPr lang="en-US" sz="2400" dirty="0" err="1"/>
              <a:t>M</a:t>
            </a:r>
            <a:r>
              <a:rPr lang="en-US" sz="2400" dirty="0" err="1" smtClean="0"/>
              <a:t>aths</a:t>
            </a:r>
            <a:r>
              <a:rPr lang="en-US" sz="2400" dirty="0" smtClean="0"/>
              <a:t> </a:t>
            </a:r>
            <a:r>
              <a:rPr lang="en-US" sz="2400" dirty="0"/>
              <a:t>and are accompanied by work sheets, </a:t>
            </a:r>
            <a:r>
              <a:rPr lang="en-US" sz="2400" dirty="0" err="1"/>
              <a:t>Geogebra</a:t>
            </a:r>
            <a:r>
              <a:rPr lang="en-US" sz="2400" dirty="0"/>
              <a:t> apps and answer sheets.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 booklet with a short presentation of all lessons.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6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77124" y="1944307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 err="1" smtClean="0">
                <a:solidFill>
                  <a:prstClr val="black"/>
                </a:solidFill>
              </a:rPr>
              <a:t>Maths</a:t>
            </a:r>
            <a:r>
              <a:rPr lang="en-US" sz="2400" dirty="0" smtClean="0">
                <a:solidFill>
                  <a:prstClr val="black"/>
                </a:solidFill>
              </a:rPr>
              <a:t> in Nature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Responsible: </a:t>
            </a:r>
            <a:r>
              <a:rPr lang="ro-RO" sz="2400" dirty="0"/>
              <a:t>Agrupamento de Escolas Soares Basto, Oliveira de Azeméis, </a:t>
            </a:r>
            <a:r>
              <a:rPr lang="ro-RO" sz="2400" dirty="0" smtClean="0"/>
              <a:t>Portugal</a:t>
            </a:r>
            <a:endParaRPr lang="en-US" sz="2400" dirty="0" smtClean="0"/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Presentations created by all partners.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13 lessons </a:t>
            </a:r>
            <a:r>
              <a:rPr lang="en-US" sz="2400" dirty="0">
                <a:solidFill>
                  <a:prstClr val="black"/>
                </a:solidFill>
              </a:rPr>
              <a:t>have been created and uploaded on the MOODLE platform. All lessons have a </a:t>
            </a:r>
            <a:r>
              <a:rPr lang="en-US" sz="2400" dirty="0" smtClean="0">
                <a:solidFill>
                  <a:prstClr val="black"/>
                </a:solidFill>
              </a:rPr>
              <a:t>video or a </a:t>
            </a:r>
            <a:r>
              <a:rPr lang="en-US" sz="2400" dirty="0" err="1" smtClean="0">
                <a:solidFill>
                  <a:prstClr val="black"/>
                </a:solidFill>
              </a:rPr>
              <a:t>pps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of the studied phenomenon and the connection to theoretical </a:t>
            </a:r>
            <a:r>
              <a:rPr lang="en-US" sz="2400" dirty="0" err="1">
                <a:solidFill>
                  <a:prstClr val="black"/>
                </a:solidFill>
              </a:rPr>
              <a:t>M</a:t>
            </a:r>
            <a:r>
              <a:rPr lang="en-US" sz="2400" dirty="0" err="1" smtClean="0">
                <a:solidFill>
                  <a:prstClr val="black"/>
                </a:solidFill>
              </a:rPr>
              <a:t>aths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and are accompanied by work sheets, </a:t>
            </a:r>
            <a:r>
              <a:rPr lang="en-US" sz="2400" dirty="0" err="1">
                <a:solidFill>
                  <a:prstClr val="black"/>
                </a:solidFill>
              </a:rPr>
              <a:t>Geogebra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apps, answer sheets and </a:t>
            </a:r>
            <a:r>
              <a:rPr lang="en-US" sz="2400" dirty="0" err="1">
                <a:solidFill>
                  <a:prstClr val="black"/>
                </a:solidFill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</a:rPr>
              <a:t>ahoot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quizes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A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booklet with a short presentation of all lessons. </a:t>
            </a:r>
          </a:p>
          <a:p>
            <a:pPr marL="342900" lvl="0" indent="-342900">
              <a:buFontTx/>
              <a:buChar char="-"/>
            </a:pP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77" y="2215461"/>
            <a:ext cx="30414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P</a:t>
            </a:r>
            <a:r>
              <a:rPr lang="ro-RO" sz="2700" dirty="0" smtClean="0"/>
              <a:t>roiectul </a:t>
            </a:r>
            <a:r>
              <a:rPr lang="en-US" sz="2700" b="1" dirty="0" smtClean="0"/>
              <a:t>”</a:t>
            </a:r>
            <a:r>
              <a:rPr lang="en-US" sz="2700" b="1" dirty="0"/>
              <a:t>Discover Real Everywhere Applications of </a:t>
            </a:r>
            <a:r>
              <a:rPr lang="en-US" sz="2700" b="1" dirty="0" err="1"/>
              <a:t>Maths</a:t>
            </a:r>
            <a:r>
              <a:rPr lang="en-US" sz="2700" b="1" dirty="0"/>
              <a:t> – DREAM”</a:t>
            </a:r>
            <a:r>
              <a:rPr lang="en-US" sz="2700" dirty="0"/>
              <a:t>, </a:t>
            </a:r>
            <a:r>
              <a:rPr lang="en-US" sz="2700" dirty="0" err="1"/>
              <a:t>finanțat</a:t>
            </a:r>
            <a:r>
              <a:rPr lang="en-US" sz="2700" dirty="0"/>
              <a:t> de </a:t>
            </a:r>
            <a:r>
              <a:rPr lang="en-US" sz="2700" dirty="0" err="1"/>
              <a:t>Comisia</a:t>
            </a:r>
            <a:r>
              <a:rPr lang="en-US" sz="2700" dirty="0"/>
              <a:t> </a:t>
            </a:r>
            <a:r>
              <a:rPr lang="en-US" sz="2700" dirty="0" err="1"/>
              <a:t>Europeană</a:t>
            </a:r>
            <a:r>
              <a:rPr lang="en-US" sz="2700" dirty="0"/>
              <a:t> </a:t>
            </a:r>
            <a:r>
              <a:rPr lang="en-US" sz="2700" dirty="0" err="1"/>
              <a:t>prin</a:t>
            </a:r>
            <a:r>
              <a:rPr lang="en-US" sz="2700" dirty="0"/>
              <a:t> </a:t>
            </a:r>
            <a:r>
              <a:rPr lang="en-US" sz="2700" dirty="0" err="1"/>
              <a:t>noua</a:t>
            </a:r>
            <a:r>
              <a:rPr lang="en-US" sz="2700" dirty="0"/>
              <a:t> </a:t>
            </a:r>
            <a:r>
              <a:rPr lang="en-US" sz="2700" dirty="0" err="1"/>
              <a:t>generație</a:t>
            </a:r>
            <a:r>
              <a:rPr lang="en-US" sz="2700" dirty="0"/>
              <a:t> de </a:t>
            </a:r>
            <a:r>
              <a:rPr lang="en-US" sz="2700" dirty="0" err="1"/>
              <a:t>programe</a:t>
            </a:r>
            <a:r>
              <a:rPr lang="en-US" sz="2700" dirty="0"/>
              <a:t> </a:t>
            </a:r>
            <a:r>
              <a:rPr lang="en-US" sz="2700" b="1" dirty="0"/>
              <a:t>ERASMUS+</a:t>
            </a:r>
            <a:r>
              <a:rPr lang="en-US" sz="2700" dirty="0"/>
              <a:t>, </a:t>
            </a:r>
            <a:r>
              <a:rPr lang="en-US" sz="2700" dirty="0" err="1"/>
              <a:t>acțiunea</a:t>
            </a:r>
            <a:r>
              <a:rPr lang="en-US" sz="2700" dirty="0"/>
              <a:t> </a:t>
            </a:r>
            <a:r>
              <a:rPr lang="en-US" sz="2700" dirty="0" err="1"/>
              <a:t>Cheie</a:t>
            </a:r>
            <a:r>
              <a:rPr lang="en-US" sz="2700" dirty="0"/>
              <a:t> 2 - </a:t>
            </a:r>
            <a:r>
              <a:rPr lang="en-US" sz="2700" dirty="0" err="1"/>
              <a:t>parteneriate</a:t>
            </a:r>
            <a:r>
              <a:rPr lang="en-US" sz="2700" dirty="0"/>
              <a:t> </a:t>
            </a:r>
            <a:r>
              <a:rPr lang="en-US" sz="2700" dirty="0" err="1"/>
              <a:t>strategice</a:t>
            </a:r>
            <a:r>
              <a:rPr lang="ro-RO" sz="2700" dirty="0"/>
              <a:t> în domeniul educaţiei </a:t>
            </a:r>
            <a:r>
              <a:rPr lang="ro-RO" sz="2700" dirty="0" smtClean="0"/>
              <a:t>şcolare</a:t>
            </a:r>
            <a:r>
              <a:rPr lang="en-US" sz="2700" dirty="0" smtClean="0"/>
              <a:t>.</a:t>
            </a:r>
            <a:br>
              <a:rPr lang="en-US" sz="2700" dirty="0" smtClean="0"/>
            </a:br>
            <a:r>
              <a:rPr lang="en-US" sz="2700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Finan</a:t>
            </a:r>
            <a:r>
              <a:rPr lang="en-US" dirty="0" smtClean="0">
                <a:cs typeface="Arial" panose="020B0604020202020204" pitchFamily="34" charset="0"/>
              </a:rPr>
              <a:t>cing</a:t>
            </a:r>
            <a:r>
              <a:rPr lang="en-US" dirty="0" smtClean="0"/>
              <a:t>:</a:t>
            </a:r>
            <a:r>
              <a:rPr lang="en-GB" b="1" dirty="0" smtClean="0"/>
              <a:t>102.230 </a:t>
            </a:r>
            <a:r>
              <a:rPr lang="en-GB" b="1" dirty="0"/>
              <a:t>EUR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3610"/>
          </a:xfrm>
        </p:spPr>
        <p:txBody>
          <a:bodyPr>
            <a:noAutofit/>
          </a:bodyPr>
          <a:lstStyle/>
          <a:p>
            <a:r>
              <a:rPr lang="en-US" sz="3200" dirty="0" smtClean="0"/>
              <a:t>Duration:</a:t>
            </a:r>
          </a:p>
          <a:p>
            <a:r>
              <a:rPr lang="en-US" sz="3200" dirty="0" smtClean="0"/>
              <a:t>01.11.2016 – 31.10.2018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0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2040115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 err="1" smtClean="0">
                <a:solidFill>
                  <a:prstClr val="black"/>
                </a:solidFill>
              </a:rPr>
              <a:t>Maths</a:t>
            </a:r>
            <a:r>
              <a:rPr lang="en-US" sz="2400" dirty="0" smtClean="0">
                <a:solidFill>
                  <a:prstClr val="black"/>
                </a:solidFill>
              </a:rPr>
              <a:t> in Art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Responsible: </a:t>
            </a:r>
            <a:r>
              <a:rPr lang="ro-RO" sz="2400" dirty="0">
                <a:solidFill>
                  <a:prstClr val="black"/>
                </a:solidFill>
              </a:rPr>
              <a:t>Agrupamento de Escolas Soares Basto, Oliveira de Azeméis, </a:t>
            </a:r>
            <a:r>
              <a:rPr lang="ro-RO" sz="2400" dirty="0" smtClean="0">
                <a:solidFill>
                  <a:prstClr val="black"/>
                </a:solidFill>
              </a:rPr>
              <a:t>Portugal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Presentations created by all partners.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7 lesson have been created and uploaded on the MOODLE platform. All lessons </a:t>
            </a:r>
            <a:r>
              <a:rPr lang="en-US" sz="2400" dirty="0" smtClean="0">
                <a:solidFill>
                  <a:prstClr val="black"/>
                </a:solidFill>
              </a:rPr>
              <a:t>present a theatre script or a short film </a:t>
            </a:r>
            <a:r>
              <a:rPr lang="en-US" sz="2400" dirty="0">
                <a:solidFill>
                  <a:prstClr val="black"/>
                </a:solidFill>
              </a:rPr>
              <a:t>and  </a:t>
            </a:r>
            <a:r>
              <a:rPr lang="en-US" sz="2400" dirty="0" smtClean="0">
                <a:solidFill>
                  <a:prstClr val="black"/>
                </a:solidFill>
              </a:rPr>
              <a:t>their </a:t>
            </a:r>
            <a:r>
              <a:rPr lang="en-US" sz="2400" dirty="0">
                <a:solidFill>
                  <a:prstClr val="black"/>
                </a:solidFill>
              </a:rPr>
              <a:t>connection to theoretical 	</a:t>
            </a:r>
            <a:r>
              <a:rPr lang="en-US" sz="2400" dirty="0" err="1">
                <a:solidFill>
                  <a:prstClr val="black"/>
                </a:solidFill>
              </a:rPr>
              <a:t>M</a:t>
            </a:r>
            <a:r>
              <a:rPr lang="en-US" sz="2400" dirty="0" err="1" smtClean="0">
                <a:solidFill>
                  <a:prstClr val="black"/>
                </a:solidFill>
              </a:rPr>
              <a:t>aths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and are accompanied by work sheets, </a:t>
            </a:r>
            <a:r>
              <a:rPr lang="en-US" sz="2400" dirty="0" err="1">
                <a:solidFill>
                  <a:prstClr val="black"/>
                </a:solidFill>
              </a:rPr>
              <a:t>Geogebra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apps, answer sheets and </a:t>
            </a:r>
            <a:r>
              <a:rPr lang="en-US" sz="2400" dirty="0" err="1">
                <a:solidFill>
                  <a:prstClr val="black"/>
                </a:solidFill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</a:rPr>
              <a:t>ahoot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quizes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A booklet with a short presentation of all lessons. </a:t>
            </a:r>
          </a:p>
          <a:p>
            <a:pPr marL="342900" lvl="0" indent="-342900">
              <a:buFontTx/>
              <a:buChar char="-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83" y="2311269"/>
            <a:ext cx="30384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1624" y="2053763"/>
            <a:ext cx="60294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 smtClean="0">
                <a:solidFill>
                  <a:prstClr val="black"/>
                </a:solidFill>
              </a:rPr>
              <a:t>Maths</a:t>
            </a:r>
            <a:r>
              <a:rPr lang="en-US" sz="2400" dirty="0" smtClean="0">
                <a:solidFill>
                  <a:prstClr val="black"/>
                </a:solidFill>
              </a:rPr>
              <a:t> in Architecture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-   Responsible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ro-RO" sz="2400" dirty="0"/>
              <a:t>1o Geniko Lykeio, Aigiou, </a:t>
            </a:r>
            <a:r>
              <a:rPr lang="ro-RO" sz="2400" dirty="0" smtClean="0"/>
              <a:t>Greece</a:t>
            </a:r>
            <a:endParaRPr lang="en-US" sz="2400" dirty="0"/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Presentations created by all partners.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13 lessons have been created and uploaded on the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MOODLE platform. All lessons have video presentations or </a:t>
            </a:r>
            <a:r>
              <a:rPr 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pps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presenting a real life phenomenon and its connection to theoretical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M</a:t>
            </a:r>
            <a:r>
              <a:rPr 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aths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, accompanied by work sheets, </a:t>
            </a:r>
            <a:r>
              <a:rPr 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Geogebra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apps, answer sheets and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ahoot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quizes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A booklet with a short presentation of all lessons. </a:t>
            </a:r>
          </a:p>
          <a:p>
            <a:pPr marL="342900" lvl="0" indent="-342900">
              <a:buFontTx/>
              <a:buChar char="-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" y="2091822"/>
            <a:ext cx="3895725" cy="581025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248" r="5335" b="19468"/>
          <a:stretch/>
        </p:blipFill>
        <p:spPr>
          <a:xfrm>
            <a:off x="1087928" y="2585851"/>
            <a:ext cx="3724840" cy="41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55028" y="213829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 err="1" smtClean="0">
                <a:solidFill>
                  <a:prstClr val="black"/>
                </a:solidFill>
              </a:rPr>
              <a:t>Maths</a:t>
            </a:r>
            <a:r>
              <a:rPr lang="en-US" sz="2400" dirty="0" smtClean="0">
                <a:solidFill>
                  <a:prstClr val="black"/>
                </a:solidFill>
              </a:rPr>
              <a:t> in Physics: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Responsible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ro-RO" sz="2400" dirty="0">
                <a:solidFill>
                  <a:prstClr val="black"/>
                </a:solidFill>
              </a:rPr>
              <a:t>1o Geniko Lykeio, Aigiou, </a:t>
            </a:r>
            <a:r>
              <a:rPr lang="ro-RO" sz="2400" dirty="0" smtClean="0">
                <a:solidFill>
                  <a:prstClr val="black"/>
                </a:solidFill>
              </a:rPr>
              <a:t>Greece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Presentations created by all partners.</a:t>
            </a: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8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lessons have been created and uploaded on the MOODLE platform. All lessons have video presentations or </a:t>
            </a:r>
            <a:r>
              <a:rPr lang="en-US" sz="2400" dirty="0" err="1">
                <a:solidFill>
                  <a:prstClr val="black"/>
                </a:solidFill>
              </a:rPr>
              <a:t>pps</a:t>
            </a:r>
            <a:r>
              <a:rPr lang="en-US" sz="2400" dirty="0">
                <a:solidFill>
                  <a:prstClr val="black"/>
                </a:solidFill>
              </a:rPr>
              <a:t> presenting a real life phenomenon and its connection to theoretical </a:t>
            </a:r>
            <a:r>
              <a:rPr lang="en-US" sz="2400" dirty="0" err="1">
                <a:solidFill>
                  <a:prstClr val="black"/>
                </a:solidFill>
              </a:rPr>
              <a:t>M</a:t>
            </a:r>
            <a:r>
              <a:rPr lang="en-US" sz="2400" dirty="0" err="1" smtClean="0">
                <a:solidFill>
                  <a:prstClr val="black"/>
                </a:solidFill>
              </a:rPr>
              <a:t>aths</a:t>
            </a:r>
            <a:r>
              <a:rPr lang="en-US" sz="2400" dirty="0">
                <a:solidFill>
                  <a:prstClr val="black"/>
                </a:solidFill>
              </a:rPr>
              <a:t>, accompanied by work sheets, </a:t>
            </a:r>
            <a:r>
              <a:rPr lang="en-US" sz="2400" dirty="0" err="1">
                <a:solidFill>
                  <a:prstClr val="black"/>
                </a:solidFill>
              </a:rPr>
              <a:t>Geogebra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apps and answer sheets.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A booklet with a short presentation of all lessons.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617" y="2227036"/>
            <a:ext cx="306655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2539"/>
            <a:ext cx="10058400" cy="11575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76436" y="2209942"/>
            <a:ext cx="56915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Mathematical applications with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App Inventor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Responsible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ro-RO" sz="2400" dirty="0" smtClean="0"/>
              <a:t>”</a:t>
            </a:r>
            <a:r>
              <a:rPr lang="ro-RO" sz="2400" dirty="0"/>
              <a:t>Tibiscus</a:t>
            </a:r>
            <a:r>
              <a:rPr lang="ro-RO" sz="2400" dirty="0" smtClean="0"/>
              <a:t>”</a:t>
            </a:r>
            <a:r>
              <a:rPr lang="en-US" sz="2400" dirty="0" smtClean="0"/>
              <a:t> University</a:t>
            </a:r>
            <a:r>
              <a:rPr lang="ro-RO" sz="2400" dirty="0" smtClean="0"/>
              <a:t>, </a:t>
            </a:r>
            <a:r>
              <a:rPr lang="ro-RO" sz="2400" dirty="0"/>
              <a:t>Timișoara, </a:t>
            </a:r>
            <a:r>
              <a:rPr lang="ro-RO" sz="2400" dirty="0" smtClean="0"/>
              <a:t>Rom</a:t>
            </a:r>
            <a:r>
              <a:rPr lang="en-US" sz="2400" dirty="0" err="1" smtClean="0"/>
              <a:t>ania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A 5 chapter online course has been uploaded on the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MOODLE platform. Each chapter also has a quiz. 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Practical examples of mobile app creation though Scratch programming. </a:t>
            </a:r>
          </a:p>
          <a:p>
            <a:pPr marL="342900" lvl="0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A booklet with a short presentation of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the course. 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endParaRPr lang="en-US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85581" y="2610193"/>
            <a:ext cx="3590855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66544" y="441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Project monitoring and evaluation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80730034"/>
              </p:ext>
            </p:extLst>
          </p:nvPr>
        </p:nvGraphicFramePr>
        <p:xfrm>
          <a:off x="1223616" y="1323807"/>
          <a:ext cx="9797310" cy="543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70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589" y="580748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Predicted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the motivation of students to learn </a:t>
            </a:r>
            <a:r>
              <a:rPr lang="en-US" dirty="0" err="1" smtClean="0"/>
              <a:t>Maths</a:t>
            </a:r>
            <a:r>
              <a:rPr lang="en-US" dirty="0" smtClean="0"/>
              <a:t>, by turning it into an instrument for daily problem solving.</a:t>
            </a:r>
          </a:p>
          <a:p>
            <a:r>
              <a:rPr lang="en-US" dirty="0" smtClean="0"/>
              <a:t>Develop creative thinking, social and linguistic abilities, IT skills, so that one is able to learn anytime and anywhere.</a:t>
            </a:r>
          </a:p>
          <a:p>
            <a:r>
              <a:rPr lang="en-US" dirty="0" smtClean="0"/>
              <a:t>Upload lessons on the MOODLE platform, that will help teachers better their teaching methods, by using alternative strategies and creating interesting lessons for their students.</a:t>
            </a:r>
          </a:p>
          <a:p>
            <a:r>
              <a:rPr lang="en-US" dirty="0" smtClean="0"/>
              <a:t>Determine teacher training organizations to use some of the ideas, developed during this project, in their trainings or on learning platforms.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9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8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Project results dissemination and exploitation</a:t>
            </a:r>
            <a:endParaRPr lang="en-US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782519"/>
              </p:ext>
            </p:extLst>
          </p:nvPr>
        </p:nvGraphicFramePr>
        <p:xfrm>
          <a:off x="1720552" y="1873751"/>
          <a:ext cx="87465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5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263" y="629820"/>
            <a:ext cx="8867274" cy="1325563"/>
          </a:xfrm>
        </p:spPr>
        <p:txBody>
          <a:bodyPr/>
          <a:lstStyle/>
          <a:p>
            <a:pPr algn="ctr"/>
            <a:r>
              <a:rPr lang="en-US" b="1" dirty="0" smtClean="0"/>
              <a:t>Thank you for listening</a:t>
            </a:r>
            <a:r>
              <a:rPr lang="en-US" b="1" dirty="0" smtClean="0">
                <a:cs typeface="Arial" panose="020B0604020202020204" pitchFamily="34" charset="0"/>
              </a:rPr>
              <a:t>!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3648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776537" y="6015789"/>
            <a:ext cx="215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+mj-lt"/>
              </a:rPr>
              <a:t>Project Manager,</a:t>
            </a:r>
            <a:endParaRPr lang="en-US" b="1" dirty="0" smtClean="0">
              <a:latin typeface="+mj-lt"/>
            </a:endParaRPr>
          </a:p>
          <a:p>
            <a:pPr algn="ctr"/>
            <a:r>
              <a:rPr lang="en-US" b="1" dirty="0" err="1" smtClean="0">
                <a:latin typeface="+mj-lt"/>
              </a:rPr>
              <a:t>Gizela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Fuioag</a:t>
            </a:r>
            <a:r>
              <a:rPr lang="en-US" b="1" dirty="0" err="1" smtClean="0">
                <a:latin typeface="+mj-lt"/>
                <a:cs typeface="Arial" panose="020B0604020202020204" pitchFamily="34" charset="0"/>
              </a:rPr>
              <a:t>ă</a:t>
            </a:r>
            <a:endParaRPr lang="en-US" b="1" dirty="0">
              <a:latin typeface="+mj-lt"/>
            </a:endParaRPr>
          </a:p>
        </p:txBody>
      </p:sp>
      <p:pic>
        <p:nvPicPr>
          <p:cNvPr id="10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51" y="1816851"/>
            <a:ext cx="2969134" cy="419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645" y="1926797"/>
            <a:ext cx="9144000" cy="3589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- </a:t>
            </a:r>
            <a:r>
              <a:rPr lang="en-US" sz="4000" dirty="0" err="1" smtClean="0"/>
              <a:t>Colegiul</a:t>
            </a:r>
            <a:r>
              <a:rPr lang="en-US" sz="4000" dirty="0" smtClean="0"/>
              <a:t> </a:t>
            </a:r>
            <a:r>
              <a:rPr lang="en-US" sz="4000" dirty="0" err="1"/>
              <a:t>Național</a:t>
            </a:r>
            <a:r>
              <a:rPr lang="en-US" sz="4000" dirty="0"/>
              <a:t> ”Constantin </a:t>
            </a:r>
            <a:r>
              <a:rPr lang="en-US" sz="4000" dirty="0" err="1"/>
              <a:t>Diaconovici</a:t>
            </a:r>
            <a:r>
              <a:rPr lang="en-US" sz="4000" dirty="0"/>
              <a:t> </a:t>
            </a:r>
            <a:r>
              <a:rPr lang="en-US" sz="4000" dirty="0" err="1"/>
              <a:t>Loga</a:t>
            </a:r>
            <a:r>
              <a:rPr lang="en-US" sz="4000" dirty="0" smtClean="0"/>
              <a:t>” </a:t>
            </a:r>
            <a:r>
              <a:rPr lang="en-US" sz="4000" dirty="0" err="1" smtClean="0"/>
              <a:t>Timișoara</a:t>
            </a:r>
            <a:r>
              <a:rPr lang="en-US" sz="4000" dirty="0" smtClean="0"/>
              <a:t>, Romania - </a:t>
            </a:r>
            <a:r>
              <a:rPr lang="en-US" sz="4000" dirty="0" err="1" smtClean="0"/>
              <a:t>coordonator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- 1</a:t>
            </a:r>
            <a:r>
              <a:rPr lang="en-US" sz="4000" baseline="30000" dirty="0" smtClean="0"/>
              <a:t>o</a:t>
            </a:r>
            <a:r>
              <a:rPr lang="en-US" sz="4000" dirty="0"/>
              <a:t> </a:t>
            </a:r>
            <a:r>
              <a:rPr lang="en-US" sz="4000" dirty="0" err="1"/>
              <a:t>Geniko</a:t>
            </a:r>
            <a:r>
              <a:rPr lang="en-US" sz="4000" dirty="0"/>
              <a:t> </a:t>
            </a:r>
            <a:r>
              <a:rPr lang="en-US" sz="4000" dirty="0" err="1"/>
              <a:t>Lykeio</a:t>
            </a:r>
            <a:r>
              <a:rPr lang="en-US" sz="4000" dirty="0"/>
              <a:t> </a:t>
            </a:r>
            <a:r>
              <a:rPr lang="en-US" sz="4000" dirty="0" err="1"/>
              <a:t>Aigiou</a:t>
            </a:r>
            <a:r>
              <a:rPr lang="en-US" sz="4000" dirty="0"/>
              <a:t>, </a:t>
            </a:r>
            <a:r>
              <a:rPr lang="en-US" sz="4000" dirty="0" smtClean="0"/>
              <a:t>Greece</a:t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n-US" sz="4000" dirty="0" err="1" smtClean="0"/>
              <a:t>Agrupamento</a:t>
            </a:r>
            <a:r>
              <a:rPr lang="en-US" sz="4000" dirty="0" smtClean="0"/>
              <a:t> </a:t>
            </a:r>
            <a:r>
              <a:rPr lang="en-US" sz="4000" dirty="0"/>
              <a:t>de </a:t>
            </a:r>
            <a:r>
              <a:rPr lang="en-US" sz="4000" dirty="0" err="1"/>
              <a:t>Escolas</a:t>
            </a:r>
            <a:r>
              <a:rPr lang="en-US" sz="4000" dirty="0"/>
              <a:t> </a:t>
            </a:r>
            <a:r>
              <a:rPr lang="en-US" sz="4000" dirty="0" err="1"/>
              <a:t>Soares</a:t>
            </a:r>
            <a:r>
              <a:rPr lang="en-US" sz="4000" dirty="0"/>
              <a:t> </a:t>
            </a:r>
            <a:r>
              <a:rPr lang="en-US" sz="4000" dirty="0" err="1"/>
              <a:t>Basto</a:t>
            </a:r>
            <a:r>
              <a:rPr lang="en-US" sz="4000" dirty="0"/>
              <a:t>, </a:t>
            </a:r>
            <a:r>
              <a:rPr lang="en-US" sz="4000" dirty="0" smtClean="0"/>
              <a:t>Portugal</a:t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n-US" sz="4000" dirty="0" err="1" smtClean="0"/>
              <a:t>Universitatea</a:t>
            </a:r>
            <a:r>
              <a:rPr lang="en-US" sz="4000" dirty="0" smtClean="0"/>
              <a:t> </a:t>
            </a:r>
            <a:r>
              <a:rPr lang="en-US" sz="4000" dirty="0"/>
              <a:t>”</a:t>
            </a:r>
            <a:r>
              <a:rPr lang="en-US" sz="4000" dirty="0" err="1"/>
              <a:t>Tibiscus</a:t>
            </a:r>
            <a:r>
              <a:rPr lang="en-US" sz="4000" dirty="0" smtClean="0"/>
              <a:t>” </a:t>
            </a:r>
            <a:r>
              <a:rPr lang="en-US" sz="4000" dirty="0" err="1" smtClean="0"/>
              <a:t>Timișoara</a:t>
            </a:r>
            <a:r>
              <a:rPr lang="en-US" sz="4000" dirty="0" smtClean="0"/>
              <a:t>, Romania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608245" y="1157356"/>
            <a:ext cx="4966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atin typeface="+mj-lt"/>
              </a:rPr>
              <a:t>Partnership between:</a:t>
            </a:r>
            <a:endParaRPr lang="en-US" sz="44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9025" y="5773003"/>
            <a:ext cx="184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The </a:t>
            </a:r>
            <a:r>
              <a:rPr lang="en-US" b="1" dirty="0" smtClean="0">
                <a:latin typeface="+mj-lt"/>
                <a:hlinkClick r:id="rId4"/>
              </a:rPr>
              <a:t>DREAM TEAM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5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094" y="925253"/>
            <a:ext cx="9144000" cy="65418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Added value of each partner</a:t>
            </a:r>
            <a:endParaRPr lang="en-US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>
            <a:off x="6908586" y="4773243"/>
            <a:ext cx="3657600" cy="1097280"/>
          </a:xfrm>
          <a:custGeom>
            <a:avLst/>
            <a:gdLst>
              <a:gd name="connsiteX0" fmla="*/ 0 w 2258568"/>
              <a:gd name="connsiteY0" fmla="*/ 146304 h 1463040"/>
              <a:gd name="connsiteX1" fmla="*/ 146304 w 2258568"/>
              <a:gd name="connsiteY1" fmla="*/ 0 h 1463040"/>
              <a:gd name="connsiteX2" fmla="*/ 2112264 w 2258568"/>
              <a:gd name="connsiteY2" fmla="*/ 0 h 1463040"/>
              <a:gd name="connsiteX3" fmla="*/ 2258568 w 2258568"/>
              <a:gd name="connsiteY3" fmla="*/ 146304 h 1463040"/>
              <a:gd name="connsiteX4" fmla="*/ 2258568 w 2258568"/>
              <a:gd name="connsiteY4" fmla="*/ 1316736 h 1463040"/>
              <a:gd name="connsiteX5" fmla="*/ 2112264 w 2258568"/>
              <a:gd name="connsiteY5" fmla="*/ 1463040 h 1463040"/>
              <a:gd name="connsiteX6" fmla="*/ 146304 w 2258568"/>
              <a:gd name="connsiteY6" fmla="*/ 1463040 h 1463040"/>
              <a:gd name="connsiteX7" fmla="*/ 0 w 2258568"/>
              <a:gd name="connsiteY7" fmla="*/ 1316736 h 1463040"/>
              <a:gd name="connsiteX8" fmla="*/ 0 w 2258568"/>
              <a:gd name="connsiteY8" fmla="*/ 146304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8568" h="1463040">
                <a:moveTo>
                  <a:pt x="0" y="146304"/>
                </a:moveTo>
                <a:cubicBezTo>
                  <a:pt x="0" y="65503"/>
                  <a:pt x="65503" y="0"/>
                  <a:pt x="146304" y="0"/>
                </a:cubicBezTo>
                <a:lnTo>
                  <a:pt x="2112264" y="0"/>
                </a:lnTo>
                <a:cubicBezTo>
                  <a:pt x="2193065" y="0"/>
                  <a:pt x="2258568" y="65503"/>
                  <a:pt x="2258568" y="146304"/>
                </a:cubicBezTo>
                <a:lnTo>
                  <a:pt x="2258568" y="1316736"/>
                </a:lnTo>
                <a:cubicBezTo>
                  <a:pt x="2258568" y="1397537"/>
                  <a:pt x="2193065" y="1463040"/>
                  <a:pt x="2112264" y="1463040"/>
                </a:cubicBezTo>
                <a:lnTo>
                  <a:pt x="146304" y="1463040"/>
                </a:lnTo>
                <a:cubicBezTo>
                  <a:pt x="65503" y="1463040"/>
                  <a:pt x="0" y="1397537"/>
                  <a:pt x="0" y="1316736"/>
                </a:cubicBezTo>
                <a:lnTo>
                  <a:pt x="0" y="14630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0668" tIns="458858" rIns="93099" bIns="93098" numCol="1" spcCol="1270" anchor="t" anchorCtr="0">
            <a:noAutofit/>
          </a:bodyPr>
          <a:lstStyle/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Expert in theoretical learning and teaching of advanced students, trained to excel</a:t>
            </a:r>
            <a:endParaRPr lang="en-US" sz="1400" b="1" kern="1200" dirty="0"/>
          </a:p>
        </p:txBody>
      </p:sp>
      <p:sp>
        <p:nvSpPr>
          <p:cNvPr id="17" name="Freeform 16"/>
          <p:cNvSpPr/>
          <p:nvPr/>
        </p:nvSpPr>
        <p:spPr>
          <a:xfrm>
            <a:off x="1280815" y="4773243"/>
            <a:ext cx="3657600" cy="1099939"/>
          </a:xfrm>
          <a:custGeom>
            <a:avLst/>
            <a:gdLst>
              <a:gd name="connsiteX0" fmla="*/ 0 w 2258568"/>
              <a:gd name="connsiteY0" fmla="*/ 146304 h 1463040"/>
              <a:gd name="connsiteX1" fmla="*/ 146304 w 2258568"/>
              <a:gd name="connsiteY1" fmla="*/ 0 h 1463040"/>
              <a:gd name="connsiteX2" fmla="*/ 2112264 w 2258568"/>
              <a:gd name="connsiteY2" fmla="*/ 0 h 1463040"/>
              <a:gd name="connsiteX3" fmla="*/ 2258568 w 2258568"/>
              <a:gd name="connsiteY3" fmla="*/ 146304 h 1463040"/>
              <a:gd name="connsiteX4" fmla="*/ 2258568 w 2258568"/>
              <a:gd name="connsiteY4" fmla="*/ 1316736 h 1463040"/>
              <a:gd name="connsiteX5" fmla="*/ 2112264 w 2258568"/>
              <a:gd name="connsiteY5" fmla="*/ 1463040 h 1463040"/>
              <a:gd name="connsiteX6" fmla="*/ 146304 w 2258568"/>
              <a:gd name="connsiteY6" fmla="*/ 1463040 h 1463040"/>
              <a:gd name="connsiteX7" fmla="*/ 0 w 2258568"/>
              <a:gd name="connsiteY7" fmla="*/ 1316736 h 1463040"/>
              <a:gd name="connsiteX8" fmla="*/ 0 w 2258568"/>
              <a:gd name="connsiteY8" fmla="*/ 146304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8568" h="1463040">
                <a:moveTo>
                  <a:pt x="0" y="146304"/>
                </a:moveTo>
                <a:cubicBezTo>
                  <a:pt x="0" y="65503"/>
                  <a:pt x="65503" y="0"/>
                  <a:pt x="146304" y="0"/>
                </a:cubicBezTo>
                <a:lnTo>
                  <a:pt x="2112264" y="0"/>
                </a:lnTo>
                <a:cubicBezTo>
                  <a:pt x="2193065" y="0"/>
                  <a:pt x="2258568" y="65503"/>
                  <a:pt x="2258568" y="146304"/>
                </a:cubicBezTo>
                <a:lnTo>
                  <a:pt x="2258568" y="1316736"/>
                </a:lnTo>
                <a:cubicBezTo>
                  <a:pt x="2258568" y="1397537"/>
                  <a:pt x="2193065" y="1463040"/>
                  <a:pt x="2112264" y="1463040"/>
                </a:cubicBezTo>
                <a:lnTo>
                  <a:pt x="146304" y="1463040"/>
                </a:lnTo>
                <a:cubicBezTo>
                  <a:pt x="65503" y="1463040"/>
                  <a:pt x="0" y="1397537"/>
                  <a:pt x="0" y="1316736"/>
                </a:cubicBezTo>
                <a:lnTo>
                  <a:pt x="0" y="14630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098" tIns="458858" rIns="770669" bIns="93098" numCol="1" spcCol="1270" anchor="t" anchorCtr="0">
            <a:noAutofit/>
          </a:bodyPr>
          <a:lstStyle/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Expert in creating teacher training courses</a:t>
            </a:r>
          </a:p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 </a:t>
            </a:r>
            <a:endParaRPr lang="en-US" sz="1400" b="1" kern="1200" dirty="0"/>
          </a:p>
        </p:txBody>
      </p:sp>
      <p:sp>
        <p:nvSpPr>
          <p:cNvPr id="18" name="Freeform 17"/>
          <p:cNvSpPr/>
          <p:nvPr/>
        </p:nvSpPr>
        <p:spPr>
          <a:xfrm>
            <a:off x="6674650" y="1705614"/>
            <a:ext cx="3657600" cy="1097280"/>
          </a:xfrm>
          <a:custGeom>
            <a:avLst/>
            <a:gdLst>
              <a:gd name="connsiteX0" fmla="*/ 0 w 2258568"/>
              <a:gd name="connsiteY0" fmla="*/ 146304 h 1463040"/>
              <a:gd name="connsiteX1" fmla="*/ 146304 w 2258568"/>
              <a:gd name="connsiteY1" fmla="*/ 0 h 1463040"/>
              <a:gd name="connsiteX2" fmla="*/ 2112264 w 2258568"/>
              <a:gd name="connsiteY2" fmla="*/ 0 h 1463040"/>
              <a:gd name="connsiteX3" fmla="*/ 2258568 w 2258568"/>
              <a:gd name="connsiteY3" fmla="*/ 146304 h 1463040"/>
              <a:gd name="connsiteX4" fmla="*/ 2258568 w 2258568"/>
              <a:gd name="connsiteY4" fmla="*/ 1316736 h 1463040"/>
              <a:gd name="connsiteX5" fmla="*/ 2112264 w 2258568"/>
              <a:gd name="connsiteY5" fmla="*/ 1463040 h 1463040"/>
              <a:gd name="connsiteX6" fmla="*/ 146304 w 2258568"/>
              <a:gd name="connsiteY6" fmla="*/ 1463040 h 1463040"/>
              <a:gd name="connsiteX7" fmla="*/ 0 w 2258568"/>
              <a:gd name="connsiteY7" fmla="*/ 1316736 h 1463040"/>
              <a:gd name="connsiteX8" fmla="*/ 0 w 2258568"/>
              <a:gd name="connsiteY8" fmla="*/ 146304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8568" h="1463040">
                <a:moveTo>
                  <a:pt x="0" y="146304"/>
                </a:moveTo>
                <a:cubicBezTo>
                  <a:pt x="0" y="65503"/>
                  <a:pt x="65503" y="0"/>
                  <a:pt x="146304" y="0"/>
                </a:cubicBezTo>
                <a:lnTo>
                  <a:pt x="2112264" y="0"/>
                </a:lnTo>
                <a:cubicBezTo>
                  <a:pt x="2193065" y="0"/>
                  <a:pt x="2258568" y="65503"/>
                  <a:pt x="2258568" y="146304"/>
                </a:cubicBezTo>
                <a:lnTo>
                  <a:pt x="2258568" y="1316736"/>
                </a:lnTo>
                <a:cubicBezTo>
                  <a:pt x="2258568" y="1397537"/>
                  <a:pt x="2193065" y="1463040"/>
                  <a:pt x="2112264" y="1463040"/>
                </a:cubicBezTo>
                <a:lnTo>
                  <a:pt x="146304" y="1463040"/>
                </a:lnTo>
                <a:cubicBezTo>
                  <a:pt x="65503" y="1463040"/>
                  <a:pt x="0" y="1397537"/>
                  <a:pt x="0" y="1316736"/>
                </a:cubicBezTo>
                <a:lnTo>
                  <a:pt x="0" y="14630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0668" tIns="93098" rIns="93099" bIns="458858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Expert in creating and using learning platforms</a:t>
            </a:r>
          </a:p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400" b="1" dirty="0"/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GREECE</a:t>
            </a:r>
            <a:endParaRPr lang="en-US" sz="1400" b="1" kern="1200" dirty="0"/>
          </a:p>
        </p:txBody>
      </p:sp>
      <p:sp>
        <p:nvSpPr>
          <p:cNvPr id="19" name="Freeform 18"/>
          <p:cNvSpPr/>
          <p:nvPr/>
        </p:nvSpPr>
        <p:spPr>
          <a:xfrm>
            <a:off x="1211730" y="1794823"/>
            <a:ext cx="3795770" cy="1097280"/>
          </a:xfrm>
          <a:custGeom>
            <a:avLst/>
            <a:gdLst>
              <a:gd name="connsiteX0" fmla="*/ 0 w 2258568"/>
              <a:gd name="connsiteY0" fmla="*/ 146304 h 1463040"/>
              <a:gd name="connsiteX1" fmla="*/ 146304 w 2258568"/>
              <a:gd name="connsiteY1" fmla="*/ 0 h 1463040"/>
              <a:gd name="connsiteX2" fmla="*/ 2112264 w 2258568"/>
              <a:gd name="connsiteY2" fmla="*/ 0 h 1463040"/>
              <a:gd name="connsiteX3" fmla="*/ 2258568 w 2258568"/>
              <a:gd name="connsiteY3" fmla="*/ 146304 h 1463040"/>
              <a:gd name="connsiteX4" fmla="*/ 2258568 w 2258568"/>
              <a:gd name="connsiteY4" fmla="*/ 1316736 h 1463040"/>
              <a:gd name="connsiteX5" fmla="*/ 2112264 w 2258568"/>
              <a:gd name="connsiteY5" fmla="*/ 1463040 h 1463040"/>
              <a:gd name="connsiteX6" fmla="*/ 146304 w 2258568"/>
              <a:gd name="connsiteY6" fmla="*/ 1463040 h 1463040"/>
              <a:gd name="connsiteX7" fmla="*/ 0 w 2258568"/>
              <a:gd name="connsiteY7" fmla="*/ 1316736 h 1463040"/>
              <a:gd name="connsiteX8" fmla="*/ 0 w 2258568"/>
              <a:gd name="connsiteY8" fmla="*/ 146304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8568" h="1463040">
                <a:moveTo>
                  <a:pt x="0" y="146304"/>
                </a:moveTo>
                <a:cubicBezTo>
                  <a:pt x="0" y="65503"/>
                  <a:pt x="65503" y="0"/>
                  <a:pt x="146304" y="0"/>
                </a:cubicBezTo>
                <a:lnTo>
                  <a:pt x="2112264" y="0"/>
                </a:lnTo>
                <a:cubicBezTo>
                  <a:pt x="2193065" y="0"/>
                  <a:pt x="2258568" y="65503"/>
                  <a:pt x="2258568" y="146304"/>
                </a:cubicBezTo>
                <a:lnTo>
                  <a:pt x="2258568" y="1316736"/>
                </a:lnTo>
                <a:cubicBezTo>
                  <a:pt x="2258568" y="1397537"/>
                  <a:pt x="2193065" y="1463040"/>
                  <a:pt x="2112264" y="1463040"/>
                </a:cubicBezTo>
                <a:lnTo>
                  <a:pt x="146304" y="1463040"/>
                </a:lnTo>
                <a:cubicBezTo>
                  <a:pt x="65503" y="1463040"/>
                  <a:pt x="0" y="1397537"/>
                  <a:pt x="0" y="1316736"/>
                </a:cubicBezTo>
                <a:lnTo>
                  <a:pt x="0" y="14630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098" tIns="93098" rIns="770669" bIns="458858" numCol="1" spcCol="1270" anchor="t" anchorCtr="0">
            <a:noAutofit/>
          </a:bodyPr>
          <a:lstStyle/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Expert in practical application of sciences and experimental learning</a:t>
            </a:r>
          </a:p>
          <a:p>
            <a:pPr marL="0" lvl="1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400" b="1" dirty="0"/>
          </a:p>
          <a:p>
            <a:pPr marL="0" lvl="1" algn="ctr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PORTUGAL</a:t>
            </a:r>
            <a:endParaRPr lang="en-US" sz="14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697458" y="1938103"/>
            <a:ext cx="2026436" cy="1979676"/>
          </a:xfrm>
          <a:custGeom>
            <a:avLst/>
            <a:gdLst>
              <a:gd name="connsiteX0" fmla="*/ 0 w 1979676"/>
              <a:gd name="connsiteY0" fmla="*/ 1979676 h 1979676"/>
              <a:gd name="connsiteX1" fmla="*/ 1979676 w 1979676"/>
              <a:gd name="connsiteY1" fmla="*/ 0 h 1979676"/>
              <a:gd name="connsiteX2" fmla="*/ 1979676 w 1979676"/>
              <a:gd name="connsiteY2" fmla="*/ 1979676 h 1979676"/>
              <a:gd name="connsiteX3" fmla="*/ 0 w 1979676"/>
              <a:gd name="connsiteY3" fmla="*/ 1979676 h 197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676" h="1979676">
                <a:moveTo>
                  <a:pt x="0" y="1979676"/>
                </a:moveTo>
                <a:cubicBezTo>
                  <a:pt x="0" y="886331"/>
                  <a:pt x="886331" y="0"/>
                  <a:pt x="1979676" y="0"/>
                </a:cubicBezTo>
                <a:lnTo>
                  <a:pt x="1979676" y="1979676"/>
                </a:lnTo>
                <a:lnTo>
                  <a:pt x="0" y="1979676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7418" tIns="807418" rIns="227584" bIns="227584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5780754" y="1938103"/>
            <a:ext cx="2026436" cy="1979676"/>
          </a:xfrm>
          <a:custGeom>
            <a:avLst/>
            <a:gdLst>
              <a:gd name="connsiteX0" fmla="*/ 0 w 1979676"/>
              <a:gd name="connsiteY0" fmla="*/ 1979676 h 1979676"/>
              <a:gd name="connsiteX1" fmla="*/ 1979676 w 1979676"/>
              <a:gd name="connsiteY1" fmla="*/ 0 h 1979676"/>
              <a:gd name="connsiteX2" fmla="*/ 1979676 w 1979676"/>
              <a:gd name="connsiteY2" fmla="*/ 1979676 h 1979676"/>
              <a:gd name="connsiteX3" fmla="*/ 0 w 1979676"/>
              <a:gd name="connsiteY3" fmla="*/ 1979676 h 197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676" h="1979676">
                <a:moveTo>
                  <a:pt x="0" y="0"/>
                </a:moveTo>
                <a:cubicBezTo>
                  <a:pt x="1093345" y="0"/>
                  <a:pt x="1979676" y="886331"/>
                  <a:pt x="1979676" y="1979676"/>
                </a:cubicBezTo>
                <a:lnTo>
                  <a:pt x="0" y="197967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807418" rIns="807418" bIns="227584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/>
          </a:p>
        </p:txBody>
      </p:sp>
      <p:sp>
        <p:nvSpPr>
          <p:cNvPr id="22" name="Freeform 21"/>
          <p:cNvSpPr/>
          <p:nvPr/>
        </p:nvSpPr>
        <p:spPr>
          <a:xfrm>
            <a:off x="5780754" y="4009219"/>
            <a:ext cx="2026437" cy="1979676"/>
          </a:xfrm>
          <a:custGeom>
            <a:avLst/>
            <a:gdLst>
              <a:gd name="connsiteX0" fmla="*/ 0 w 1979676"/>
              <a:gd name="connsiteY0" fmla="*/ 1979676 h 1979676"/>
              <a:gd name="connsiteX1" fmla="*/ 1979676 w 1979676"/>
              <a:gd name="connsiteY1" fmla="*/ 0 h 1979676"/>
              <a:gd name="connsiteX2" fmla="*/ 1979676 w 1979676"/>
              <a:gd name="connsiteY2" fmla="*/ 1979676 h 1979676"/>
              <a:gd name="connsiteX3" fmla="*/ 0 w 1979676"/>
              <a:gd name="connsiteY3" fmla="*/ 1979676 h 197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676" h="1979676">
                <a:moveTo>
                  <a:pt x="1979676" y="0"/>
                </a:moveTo>
                <a:cubicBezTo>
                  <a:pt x="1979676" y="1093345"/>
                  <a:pt x="1093345" y="1979676"/>
                  <a:pt x="0" y="1979676"/>
                </a:cubicBezTo>
                <a:lnTo>
                  <a:pt x="0" y="0"/>
                </a:lnTo>
                <a:lnTo>
                  <a:pt x="1979676" y="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807419" bIns="80741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/>
          </a:p>
        </p:txBody>
      </p:sp>
      <p:sp>
        <p:nvSpPr>
          <p:cNvPr id="23" name="Freeform 22"/>
          <p:cNvSpPr/>
          <p:nvPr/>
        </p:nvSpPr>
        <p:spPr>
          <a:xfrm>
            <a:off x="3709637" y="4009219"/>
            <a:ext cx="2026437" cy="1979676"/>
          </a:xfrm>
          <a:custGeom>
            <a:avLst/>
            <a:gdLst>
              <a:gd name="connsiteX0" fmla="*/ 0 w 1979676"/>
              <a:gd name="connsiteY0" fmla="*/ 1979676 h 1979676"/>
              <a:gd name="connsiteX1" fmla="*/ 1979676 w 1979676"/>
              <a:gd name="connsiteY1" fmla="*/ 0 h 1979676"/>
              <a:gd name="connsiteX2" fmla="*/ 1979676 w 1979676"/>
              <a:gd name="connsiteY2" fmla="*/ 1979676 h 1979676"/>
              <a:gd name="connsiteX3" fmla="*/ 0 w 1979676"/>
              <a:gd name="connsiteY3" fmla="*/ 1979676 h 197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676" h="1979676">
                <a:moveTo>
                  <a:pt x="1979676" y="1979676"/>
                </a:moveTo>
                <a:cubicBezTo>
                  <a:pt x="886331" y="1979676"/>
                  <a:pt x="0" y="1093345"/>
                  <a:pt x="0" y="0"/>
                </a:cubicBezTo>
                <a:lnTo>
                  <a:pt x="1979676" y="0"/>
                </a:lnTo>
                <a:lnTo>
                  <a:pt x="1979676" y="1979676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7419" tIns="227584" rIns="227584" bIns="80741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/>
          </a:p>
        </p:txBody>
      </p:sp>
      <p:sp>
        <p:nvSpPr>
          <p:cNvPr id="24" name="Circular Arrow 23"/>
          <p:cNvSpPr/>
          <p:nvPr/>
        </p:nvSpPr>
        <p:spPr>
          <a:xfrm>
            <a:off x="5423893" y="3552020"/>
            <a:ext cx="699658" cy="594360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Circular Arrow 24"/>
          <p:cNvSpPr/>
          <p:nvPr/>
        </p:nvSpPr>
        <p:spPr>
          <a:xfrm rot="10800000">
            <a:off x="5423893" y="3780619"/>
            <a:ext cx="699658" cy="594360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5" y="4386807"/>
            <a:ext cx="1563990" cy="666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5" y="2971644"/>
            <a:ext cx="1493129" cy="483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00" y="2908258"/>
            <a:ext cx="1478489" cy="6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36" y="4138705"/>
            <a:ext cx="998758" cy="13311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74192" y="4899417"/>
            <a:ext cx="967575" cy="3077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ROM</a:t>
            </a:r>
            <a:r>
              <a:rPr lang="en-US" sz="1400" b="1" dirty="0" smtClean="0">
                <a:cs typeface="Times New Roman" panose="02020603050405020304" pitchFamily="18" charset="0"/>
              </a:rPr>
              <a:t>ANIA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365280" y="4899418"/>
            <a:ext cx="96697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ROM</a:t>
            </a:r>
            <a:r>
              <a:rPr lang="en-US" sz="1400" b="1" dirty="0" smtClean="0">
                <a:cs typeface="Times New Roman" panose="02020603050405020304" pitchFamily="18" charset="0"/>
              </a:rPr>
              <a:t>ANIA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574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6688"/>
          </a:xfrm>
        </p:spPr>
        <p:txBody>
          <a:bodyPr/>
          <a:lstStyle/>
          <a:p>
            <a:r>
              <a:rPr lang="en-US" b="1" dirty="0" smtClean="0"/>
              <a:t>Objectives: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29051"/>
            <a:ext cx="9144000" cy="3835021"/>
          </a:xfrm>
        </p:spPr>
        <p:txBody>
          <a:bodyPr>
            <a:normAutofit fontScale="925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Develop a modern methodology for teaching and learning Mathematics by investigating real life phenomena. This investigation involves: practical experiments, outdoor activities and the use of virtual and mobile apps.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Transform the lessons created through collaboration between students and teachers into online courses, which will be accessible to all interested communities, in order to create collaborative learning activities.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 Support the personal development of students in areas such as</a:t>
            </a:r>
            <a:r>
              <a:rPr lang="en-US" dirty="0"/>
              <a:t>: </a:t>
            </a:r>
            <a:r>
              <a:rPr lang="en-US" dirty="0" smtClean="0"/>
              <a:t>acquisition of learning results, language skills and awareness and understanding of other countries and their culture.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Increase the allure and the international dimension of the partnering institutions.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32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645" y="1078174"/>
            <a:ext cx="9144000" cy="916888"/>
          </a:xfrm>
        </p:spPr>
        <p:txBody>
          <a:bodyPr/>
          <a:lstStyle/>
          <a:p>
            <a:r>
              <a:rPr lang="en-US" b="1" dirty="0" smtClean="0"/>
              <a:t>Project activities: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90697"/>
            <a:ext cx="9144000" cy="338714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Management meetings.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Training of project team members in the use of virtual and mobile software apps and of the MOODLE platform.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Mixed </a:t>
            </a:r>
            <a:r>
              <a:rPr lang="en-US" dirty="0" err="1" smtClean="0"/>
              <a:t>mobilities</a:t>
            </a:r>
            <a:r>
              <a:rPr lang="en-US" dirty="0" smtClean="0"/>
              <a:t>: student – teacher.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Design of intellectual outputs.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Multi- player event: “Practical applications of mathematics at a pre-university level with the use of ICT”.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7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645" y="984648"/>
            <a:ext cx="9144000" cy="95359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Project management meetings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645" y="1938238"/>
            <a:ext cx="9318171" cy="3070567"/>
          </a:xfrm>
        </p:spPr>
        <p:txBody>
          <a:bodyPr/>
          <a:lstStyle/>
          <a:p>
            <a:pPr algn="l"/>
            <a:r>
              <a:rPr lang="en-US" dirty="0"/>
              <a:t>M1. Kick-off </a:t>
            </a:r>
            <a:r>
              <a:rPr lang="en-US" dirty="0" smtClean="0"/>
              <a:t>staff meeting: 12 - 15 December 2016, </a:t>
            </a:r>
            <a:r>
              <a:rPr lang="en-US" dirty="0" err="1" smtClean="0"/>
              <a:t>Timi</a:t>
            </a:r>
            <a:r>
              <a:rPr lang="en-US" dirty="0" err="1" smtClean="0">
                <a:cs typeface="Times New Roman" panose="02020603050405020304" pitchFamily="18" charset="0"/>
              </a:rPr>
              <a:t>şoara</a:t>
            </a:r>
            <a:r>
              <a:rPr lang="en-US" dirty="0" smtClean="0">
                <a:cs typeface="Times New Roman" panose="02020603050405020304" pitchFamily="18" charset="0"/>
              </a:rPr>
              <a:t>, Rom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ania</a:t>
            </a:r>
            <a:endParaRPr lang="en-US" dirty="0" smtClean="0">
              <a:cs typeface="Times New Roman" panose="02020603050405020304" pitchFamily="18" charset="0"/>
            </a:endParaRPr>
          </a:p>
          <a:p>
            <a:pPr algn="l"/>
            <a:r>
              <a:rPr lang="en-US" dirty="0"/>
              <a:t>M2. Mid-term staff </a:t>
            </a:r>
            <a:r>
              <a:rPr lang="en-US" dirty="0" smtClean="0"/>
              <a:t>meeting: 08 – 10 October 2017, </a:t>
            </a:r>
            <a:r>
              <a:rPr lang="en-US" dirty="0" err="1" smtClean="0"/>
              <a:t>Azemeis</a:t>
            </a:r>
            <a:r>
              <a:rPr lang="en-US" dirty="0" smtClean="0"/>
              <a:t>, Portugal </a:t>
            </a:r>
          </a:p>
          <a:p>
            <a:pPr algn="l"/>
            <a:r>
              <a:rPr lang="en-US" dirty="0" smtClean="0"/>
              <a:t>M3. Final </a:t>
            </a:r>
            <a:r>
              <a:rPr lang="en-US" dirty="0"/>
              <a:t>staff </a:t>
            </a:r>
            <a:r>
              <a:rPr lang="en-US" dirty="0" smtClean="0"/>
              <a:t>meeting: 23 – 25 April 2018, </a:t>
            </a:r>
            <a:r>
              <a:rPr lang="en-US" dirty="0" err="1" smtClean="0"/>
              <a:t>Aigio</a:t>
            </a:r>
            <a:r>
              <a:rPr lang="en-US" dirty="0" smtClean="0"/>
              <a:t>, Greece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45" y="3316376"/>
            <a:ext cx="9144000" cy="35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19645" y="882539"/>
            <a:ext cx="9144000" cy="916888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Project team training</a:t>
            </a:r>
            <a:endParaRPr lang="en-US" sz="5400" b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19645" y="1854083"/>
            <a:ext cx="9144000" cy="54792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C1. Joint staff training: 12 -16 December 2016 </a:t>
            </a:r>
            <a:r>
              <a:rPr lang="en-US" dirty="0" err="1" smtClean="0"/>
              <a:t>Timi</a:t>
            </a:r>
            <a:r>
              <a:rPr lang="en-US" dirty="0" err="1" smtClean="0">
                <a:cs typeface="Times New Roman" panose="02020603050405020304" pitchFamily="18" charset="0"/>
              </a:rPr>
              <a:t>şoara</a:t>
            </a:r>
            <a:r>
              <a:rPr lang="en-US" dirty="0" smtClean="0"/>
              <a:t> - Romania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2456662"/>
            <a:ext cx="5158757" cy="3439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47" y="2456661"/>
            <a:ext cx="5121709" cy="34391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54138" y="6368400"/>
            <a:ext cx="184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Training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51200"/>
            <a:ext cx="9144000" cy="794059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Mixed </a:t>
            </a:r>
            <a:r>
              <a:rPr lang="en-US" sz="4800" b="1" dirty="0" err="1" smtClean="0"/>
              <a:t>mobilities</a:t>
            </a:r>
            <a:r>
              <a:rPr lang="en-US" sz="4800" b="1" dirty="0" smtClean="0"/>
              <a:t>: students– teachers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060" y="2013920"/>
            <a:ext cx="9935570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C2. Blended mobility of school </a:t>
            </a:r>
            <a:r>
              <a:rPr lang="en-US" dirty="0" smtClean="0"/>
              <a:t>learners: 01 – 05 May 2017, Romania</a:t>
            </a:r>
          </a:p>
          <a:p>
            <a:pPr algn="l"/>
            <a:r>
              <a:rPr lang="en-US" dirty="0"/>
              <a:t>C3. Blended mobility of school </a:t>
            </a:r>
            <a:r>
              <a:rPr lang="en-US" dirty="0" smtClean="0"/>
              <a:t>learners: 09 – 13 October 2017,  Portugal</a:t>
            </a:r>
          </a:p>
          <a:p>
            <a:pPr algn="l"/>
            <a:r>
              <a:rPr lang="en-US" dirty="0"/>
              <a:t>C4. Blended mobility of school </a:t>
            </a:r>
            <a:r>
              <a:rPr lang="en-US" dirty="0" smtClean="0"/>
              <a:t>learners:  23 – 27 April 2018,  Greece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0" y="0"/>
              <a:ext cx="953589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/>
            <a:stretch/>
          </p:blipFill>
          <p:spPr>
            <a:xfrm>
              <a:off x="11234056" y="0"/>
              <a:ext cx="957943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2"/>
              <a:ext cx="9144000" cy="88253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t="29253" r="12277" b="9453"/>
          <a:stretch/>
        </p:blipFill>
        <p:spPr>
          <a:xfrm>
            <a:off x="1556546" y="3677494"/>
            <a:ext cx="4416850" cy="2949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23" y="3669682"/>
            <a:ext cx="4424718" cy="294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1288</Words>
  <Application>Microsoft Office PowerPoint</Application>
  <PresentationFormat>Widescreen</PresentationFormat>
  <Paragraphs>126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Proiectul ”Discover Real Everywhere Applications of Maths – DREAM”, finanțat de Comisia Europeană prin noua generație de programe ERASMUS+, acțiunea Cheie 2 - parteneriate strategice în domeniul educaţiei şcolare.   Financing:102.230 EUR</vt:lpstr>
      <vt:lpstr>- Colegiul Național ”Constantin Diaconovici Loga” Timișoara, Romania - coordonator - 1o Geniko Lykeio Aigiou, Greece - Agrupamento de Escolas Soares Basto, Portugal - Universitatea ”Tibiscus” Timișoara, Romania</vt:lpstr>
      <vt:lpstr>Added value of each partner</vt:lpstr>
      <vt:lpstr>Objectives:</vt:lpstr>
      <vt:lpstr>Project activities:</vt:lpstr>
      <vt:lpstr>Project management meetings</vt:lpstr>
      <vt:lpstr>Project team training</vt:lpstr>
      <vt:lpstr>Mixed mobilities: students– teachers</vt:lpstr>
      <vt:lpstr>Benefits: learning activities</vt:lpstr>
      <vt:lpstr>Benefits: practical experiments and measurements</vt:lpstr>
      <vt:lpstr>Benefits: seeing new places</vt:lpstr>
      <vt:lpstr>Benefits: cultural exchanges</vt:lpstr>
      <vt:lpstr>Benefits: games and competitions</vt:lpstr>
      <vt:lpstr>Benefits: making new friends</vt:lpstr>
      <vt:lpstr>Designing intellectual outputs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monitoring and evaluation</vt:lpstr>
      <vt:lpstr>Predicted results</vt:lpstr>
      <vt:lpstr>Project results dissemination and exploitation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SIMONA</dc:creator>
  <cp:lastModifiedBy>Gizela Kornett Fuioaga</cp:lastModifiedBy>
  <cp:revision>19</cp:revision>
  <dcterms:modified xsi:type="dcterms:W3CDTF">2018-09-20T20:30:08Z</dcterms:modified>
</cp:coreProperties>
</file>