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79" r:id="rId3"/>
    <p:sldId id="280" r:id="rId4"/>
    <p:sldId id="277" r:id="rId5"/>
    <p:sldId id="281" r:id="rId6"/>
    <p:sldId id="278" r:id="rId7"/>
    <p:sldId id="257" r:id="rId8"/>
    <p:sldId id="276" r:id="rId9"/>
    <p:sldId id="270" r:id="rId10"/>
    <p:sldId id="269" r:id="rId11"/>
    <p:sldId id="271" r:id="rId12"/>
    <p:sldId id="272" r:id="rId13"/>
    <p:sldId id="273" r:id="rId14"/>
    <p:sldId id="274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887DCF-A0FB-4850-99F1-792728CC604D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27688C-7F49-4895-B2C1-8F5AE02E762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62"/>
            <a:ext cx="9231086" cy="689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7772400" cy="2285999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MATHS IN SPORTS..?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ro-RO" sz="2000" dirty="0"/>
              <a:t>AZGUR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95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2133600"/>
            <a:ext cx="381000" cy="381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381000" y="2057400"/>
            <a:ext cx="609600" cy="3886200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81200" y="2133600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5600" y="2133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2971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2971800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3702502"/>
            <a:ext cx="381000" cy="4191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683000"/>
            <a:ext cx="4016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95" y="3738676"/>
            <a:ext cx="4016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667000" y="3687989"/>
            <a:ext cx="419100" cy="4381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59895" y="4572000"/>
            <a:ext cx="401637" cy="381000"/>
          </a:xfrm>
          <a:prstGeom prst="ellipse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1" y="4530725"/>
            <a:ext cx="4397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2895600" y="4537075"/>
            <a:ext cx="381000" cy="4159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5346700"/>
            <a:ext cx="4079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51" y="5421540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5383213"/>
            <a:ext cx="4016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qual 15"/>
          <p:cNvSpPr/>
          <p:nvPr/>
        </p:nvSpPr>
        <p:spPr>
          <a:xfrm>
            <a:off x="3505200" y="2209800"/>
            <a:ext cx="533400" cy="228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3079750"/>
            <a:ext cx="427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35400"/>
            <a:ext cx="427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18" y="4662487"/>
            <a:ext cx="427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81" y="5504656"/>
            <a:ext cx="427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lus 16"/>
          <p:cNvSpPr/>
          <p:nvPr/>
        </p:nvSpPr>
        <p:spPr>
          <a:xfrm>
            <a:off x="1676400" y="2209800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5486399"/>
            <a:ext cx="19526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29" y="3841862"/>
            <a:ext cx="19526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2472531" y="2171700"/>
            <a:ext cx="404019" cy="304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1" y="3779270"/>
            <a:ext cx="292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29" y="3079750"/>
            <a:ext cx="292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22" y="4634706"/>
            <a:ext cx="292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ivision 18"/>
          <p:cNvSpPr/>
          <p:nvPr/>
        </p:nvSpPr>
        <p:spPr>
          <a:xfrm>
            <a:off x="2682081" y="5511006"/>
            <a:ext cx="381000" cy="2286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88680"/>
            <a:ext cx="311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Minus 19"/>
          <p:cNvSpPr/>
          <p:nvPr/>
        </p:nvSpPr>
        <p:spPr>
          <a:xfrm>
            <a:off x="2362200" y="3917950"/>
            <a:ext cx="275658" cy="825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/>
          <p:cNvSpPr/>
          <p:nvPr/>
        </p:nvSpPr>
        <p:spPr>
          <a:xfrm>
            <a:off x="1007495" y="3683000"/>
            <a:ext cx="152400" cy="463663"/>
          </a:xfrm>
          <a:prstGeom prst="leftBracket">
            <a:avLst/>
          </a:prstGeom>
          <a:noFill/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ight Bracket 21"/>
          <p:cNvSpPr/>
          <p:nvPr/>
        </p:nvSpPr>
        <p:spPr>
          <a:xfrm>
            <a:off x="3137127" y="3680732"/>
            <a:ext cx="139473" cy="433613"/>
          </a:xfrm>
          <a:prstGeom prst="righ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/>
          <p:cNvSpPr/>
          <p:nvPr/>
        </p:nvSpPr>
        <p:spPr>
          <a:xfrm>
            <a:off x="990600" y="5346700"/>
            <a:ext cx="169295" cy="444500"/>
          </a:xfrm>
          <a:prstGeom prst="lef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ket 23"/>
          <p:cNvSpPr/>
          <p:nvPr/>
        </p:nvSpPr>
        <p:spPr>
          <a:xfrm>
            <a:off x="2505868" y="5346701"/>
            <a:ext cx="131990" cy="461510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33055" y="1911811"/>
            <a:ext cx="65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8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2895600"/>
            <a:ext cx="64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6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362344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54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52118" y="4460169"/>
            <a:ext cx="85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14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55504" y="5326340"/>
            <a:ext cx="64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2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>
            <a:off x="6639038" y="1638300"/>
            <a:ext cx="1905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99" y="1763713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56" y="2233044"/>
            <a:ext cx="4016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6" y="2355850"/>
            <a:ext cx="427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19" y="1911811"/>
            <a:ext cx="4270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896564" y="175602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1</a:t>
            </a:r>
            <a:endParaRPr lang="en-US" sz="2400" b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8035357" y="2206204"/>
            <a:ext cx="48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5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51" y="4114345"/>
            <a:ext cx="4108549" cy="27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4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Out of the 22 balls, we wish to find out the probability of hitting a red one (the white one is taken out of consideration). What we want can be solved with the following equation:</a:t>
                </a: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If we want to transform the probability in percentage, we will multiply the result by 100.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𝑛𝑢𝑚𝑏𝑒𝑟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𝑓𝑎𝑣𝑜𝑟𝑎𝑏𝑙𝑒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𝑜𝑢𝑡𝑐𝑜𝑚𝑒𝑠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𝑡h𝑒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𝑡𝑜𝑡𝑎𝑙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𝑛𝑢𝑚𝑏𝑒𝑟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𝑝𝑜𝑠𝑠𝑖𝑏𝑙𝑒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𝑜𝑢𝑡𝑐𝑜𝑚𝑒𝑠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dirty="0"/>
                  <a:t> = 0,71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dirty="0">
                    <a:solidFill>
                      <a:srgbClr val="FF0066"/>
                    </a:solidFill>
                  </a:rPr>
                  <a:t>100*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66"/>
                    </a:solidFill>
                  </a:rPr>
                  <a:t> = 71%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4800600"/>
            <a:ext cx="32657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the probability of hitting a colorful ball? Transform the result into percentages.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0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21772"/>
            <a:ext cx="9283072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678" y="1447800"/>
            <a:ext cx="7888941" cy="4191000"/>
          </a:xfrm>
          <a:ln w="0">
            <a:solidFill>
              <a:schemeClr val="bg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5105400" y="2133600"/>
            <a:ext cx="2590800" cy="281940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000498" y="2763838"/>
            <a:ext cx="1104902" cy="2189162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58559" y="2452005"/>
            <a:ext cx="288363" cy="2884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48149" y="3303813"/>
            <a:ext cx="304800" cy="3374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5372100" y="4419600"/>
            <a:ext cx="533400" cy="914400"/>
          </a:xfrm>
          <a:prstGeom prst="arc">
            <a:avLst>
              <a:gd name="adj1" fmla="val 16200000"/>
              <a:gd name="adj2" fmla="val 732029"/>
            </a:avLst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2877">
            <a:off x="4028163" y="4099093"/>
            <a:ext cx="758605" cy="64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77557" y="3987517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?</a:t>
            </a:r>
            <a:endParaRPr lang="en-US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7350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58200" y="2920390"/>
            <a:ext cx="5175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3487" y="5415478"/>
            <a:ext cx="5127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" name="TextBox 3071"/>
          <p:cNvSpPr txBox="1"/>
          <p:nvPr/>
        </p:nvSpPr>
        <p:spPr>
          <a:xfrm>
            <a:off x="2286000" y="59816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1791 mm</a:t>
            </a:r>
            <a:endParaRPr lang="en-US" b="1" dirty="0"/>
          </a:p>
        </p:txBody>
      </p:sp>
      <p:sp>
        <p:nvSpPr>
          <p:cNvPr id="3079" name="Arc 3078"/>
          <p:cNvSpPr/>
          <p:nvPr/>
        </p:nvSpPr>
        <p:spPr>
          <a:xfrm rot="19177165">
            <a:off x="4605939" y="4177691"/>
            <a:ext cx="782846" cy="724808"/>
          </a:xfrm>
          <a:prstGeom prst="arc">
            <a:avLst>
              <a:gd name="adj1" fmla="val 16200000"/>
              <a:gd name="adj2" fmla="val 2253988"/>
            </a:avLst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TextBox 3079"/>
          <p:cNvSpPr txBox="1"/>
          <p:nvPr/>
        </p:nvSpPr>
        <p:spPr>
          <a:xfrm>
            <a:off x="4996920" y="372324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60º</a:t>
            </a:r>
            <a:endParaRPr lang="en-US" dirty="0"/>
          </a:p>
        </p:txBody>
      </p:sp>
      <p:sp>
        <p:nvSpPr>
          <p:cNvPr id="3081" name="Left Brace 3080"/>
          <p:cNvSpPr/>
          <p:nvPr/>
        </p:nvSpPr>
        <p:spPr>
          <a:xfrm rot="16200000">
            <a:off x="6265244" y="4190999"/>
            <a:ext cx="575915" cy="2895600"/>
          </a:xfrm>
          <a:prstGeom prst="leftBrace">
            <a:avLst>
              <a:gd name="adj1" fmla="val 8333"/>
              <a:gd name="adj2" fmla="val 50437"/>
            </a:avLst>
          </a:prstGeom>
          <a:noFill/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Left Brace 3081"/>
          <p:cNvSpPr/>
          <p:nvPr/>
        </p:nvSpPr>
        <p:spPr>
          <a:xfrm rot="16200000">
            <a:off x="2622769" y="3552163"/>
            <a:ext cx="437626" cy="4311562"/>
          </a:xfrm>
          <a:prstGeom prst="leftBrace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ight Brace 3082"/>
          <p:cNvSpPr/>
          <p:nvPr/>
        </p:nvSpPr>
        <p:spPr>
          <a:xfrm>
            <a:off x="8119496" y="1679131"/>
            <a:ext cx="411160" cy="3809999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TextBox 3084"/>
          <p:cNvSpPr txBox="1"/>
          <p:nvPr/>
        </p:nvSpPr>
        <p:spPr>
          <a:xfrm>
            <a:off x="381000" y="2286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110476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</a:t>
            </a:r>
            <a:r>
              <a:rPr lang="en-US" dirty="0">
                <a:solidFill>
                  <a:srgbClr val="FF0000"/>
                </a:solidFill>
              </a:rPr>
              <a:t>VS</a:t>
            </a:r>
            <a:r>
              <a:rPr lang="en-US" dirty="0"/>
              <a:t> 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Earnings</a:t>
            </a:r>
            <a:r>
              <a:rPr lang="en-US" dirty="0"/>
              <a:t>: </a:t>
            </a:r>
          </a:p>
          <a:p>
            <a:r>
              <a:rPr lang="en-US" dirty="0"/>
              <a:t>tickets</a:t>
            </a:r>
          </a:p>
          <a:p>
            <a:r>
              <a:rPr lang="en-US" dirty="0"/>
              <a:t>publicity</a:t>
            </a:r>
          </a:p>
          <a:p>
            <a:r>
              <a:rPr lang="en-US" dirty="0"/>
              <a:t>television copyrights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4041648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COSTS</a:t>
            </a:r>
            <a:r>
              <a:rPr lang="en-US" dirty="0"/>
              <a:t>:</a:t>
            </a:r>
          </a:p>
          <a:p>
            <a:r>
              <a:rPr lang="en-US" dirty="0"/>
              <a:t> renting the venue</a:t>
            </a:r>
          </a:p>
          <a:p>
            <a:r>
              <a:rPr lang="en-US" dirty="0"/>
              <a:t>the players’ wages</a:t>
            </a:r>
          </a:p>
          <a:p>
            <a:r>
              <a:rPr lang="en-US" dirty="0"/>
              <a:t> the value of the prizes</a:t>
            </a:r>
          </a:p>
          <a:p>
            <a:r>
              <a:rPr lang="en-US" dirty="0"/>
              <a:t>  media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1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7620000" cy="594055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COSTS</a:t>
            </a:r>
          </a:p>
          <a:p>
            <a:r>
              <a:rPr lang="en-US" dirty="0">
                <a:solidFill>
                  <a:srgbClr val="FF0000"/>
                </a:solidFill>
              </a:rPr>
              <a:t>renting the venue</a:t>
            </a:r>
            <a:r>
              <a:rPr lang="en-US" dirty="0"/>
              <a:t>: 5.000 euros</a:t>
            </a:r>
          </a:p>
          <a:p>
            <a:r>
              <a:rPr lang="en-US" dirty="0">
                <a:solidFill>
                  <a:srgbClr val="FF0000"/>
                </a:solidFill>
              </a:rPr>
              <a:t>the players’ wages</a:t>
            </a:r>
            <a:r>
              <a:rPr lang="en-US" dirty="0"/>
              <a:t>: 40.000 euro</a:t>
            </a:r>
          </a:p>
          <a:p>
            <a:r>
              <a:rPr lang="en-US" dirty="0">
                <a:solidFill>
                  <a:srgbClr val="FF0000"/>
                </a:solidFill>
              </a:rPr>
              <a:t>First prize</a:t>
            </a:r>
            <a:r>
              <a:rPr lang="en-US" dirty="0"/>
              <a:t>: a trip to Maldives + 18.000 euros</a:t>
            </a:r>
          </a:p>
          <a:p>
            <a:r>
              <a:rPr lang="en-US" dirty="0">
                <a:solidFill>
                  <a:srgbClr val="FF0000"/>
                </a:solidFill>
              </a:rPr>
              <a:t> second prize</a:t>
            </a:r>
            <a:r>
              <a:rPr lang="en-US" dirty="0"/>
              <a:t>: a 3-day-trip to France+ 5.000 euros</a:t>
            </a:r>
          </a:p>
          <a:p>
            <a:r>
              <a:rPr lang="en-US" dirty="0">
                <a:solidFill>
                  <a:srgbClr val="FF0000"/>
                </a:solidFill>
              </a:rPr>
              <a:t>media coverage</a:t>
            </a:r>
            <a:r>
              <a:rPr lang="en-US" dirty="0"/>
              <a:t>: 1000 euros</a:t>
            </a:r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83113"/>
            <a:ext cx="4648200" cy="3174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95869"/>
            <a:ext cx="3429000" cy="28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7620000" cy="594055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EARNINGS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television copyrights</a:t>
            </a:r>
            <a:r>
              <a:rPr lang="en-US" dirty="0"/>
              <a:t>: 60.000 euro</a:t>
            </a:r>
          </a:p>
          <a:p>
            <a:r>
              <a:rPr lang="en-US" dirty="0">
                <a:solidFill>
                  <a:srgbClr val="00B050"/>
                </a:solidFill>
              </a:rPr>
              <a:t>publicity</a:t>
            </a:r>
            <a:r>
              <a:rPr lang="en-US" dirty="0"/>
              <a:t>: 45.000 euro</a:t>
            </a:r>
          </a:p>
          <a:p>
            <a:pPr marL="0" indent="0">
              <a:buNone/>
            </a:pPr>
            <a:r>
              <a:rPr lang="en-US" dirty="0"/>
              <a:t>----------------------------------------------</a:t>
            </a:r>
          </a:p>
          <a:p>
            <a:pPr>
              <a:buFont typeface="Symbol"/>
              <a:buChar char="Þ"/>
            </a:pPr>
            <a:r>
              <a:rPr lang="en-US" dirty="0">
                <a:solidFill>
                  <a:srgbClr val="7030A0"/>
                </a:solidFill>
              </a:rPr>
              <a:t>tickets</a:t>
            </a:r>
            <a:r>
              <a:rPr lang="en-US" dirty="0"/>
              <a:t>: x euro to cover the costs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capacity of the venue</a:t>
            </a:r>
            <a:r>
              <a:rPr lang="en-US" dirty="0"/>
              <a:t>: 2.000 places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VIP tickets</a:t>
            </a:r>
            <a:r>
              <a:rPr lang="en-US" dirty="0"/>
              <a:t>: 920 euro (100 available)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Normal tickets</a:t>
            </a:r>
            <a:r>
              <a:rPr lang="en-US" dirty="0"/>
              <a:t>: 200 euro 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Spectators</a:t>
            </a:r>
            <a:r>
              <a:rPr lang="en-US" dirty="0"/>
              <a:t>: 1500          VIP(85): 78.200 euro</a:t>
            </a:r>
          </a:p>
          <a:p>
            <a:pPr marL="0" indent="0">
              <a:buNone/>
            </a:pPr>
            <a:r>
              <a:rPr lang="en-US" dirty="0"/>
              <a:t>                                      normal(1415): 283.000 euro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57500" y="444137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4463143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2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200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COSTS </a:t>
            </a:r>
          </a:p>
          <a:p>
            <a:pPr marL="0" indent="0">
              <a:buNone/>
            </a:pPr>
            <a:r>
              <a:rPr lang="en-US" dirty="0"/>
              <a:t>5000+</a:t>
            </a:r>
          </a:p>
          <a:p>
            <a:pPr marL="0" indent="0">
              <a:buNone/>
            </a:pPr>
            <a:r>
              <a:rPr lang="en-US" dirty="0"/>
              <a:t>40.000</a:t>
            </a:r>
          </a:p>
          <a:p>
            <a:pPr marL="0" indent="0">
              <a:buNone/>
            </a:pPr>
            <a:r>
              <a:rPr lang="en-US" dirty="0"/>
              <a:t>40.000</a:t>
            </a:r>
          </a:p>
          <a:p>
            <a:pPr marL="0" indent="0">
              <a:buNone/>
            </a:pPr>
            <a:r>
              <a:rPr lang="en-US" dirty="0"/>
              <a:t>18.000</a:t>
            </a:r>
          </a:p>
          <a:p>
            <a:pPr marL="0" indent="0">
              <a:buNone/>
            </a:pPr>
            <a:r>
              <a:rPr lang="en-US" dirty="0"/>
              <a:t>5.000</a:t>
            </a:r>
          </a:p>
          <a:p>
            <a:pPr marL="0" indent="0">
              <a:buNone/>
            </a:pPr>
            <a:r>
              <a:rPr lang="en-US" dirty="0"/>
              <a:t>1.000</a:t>
            </a:r>
          </a:p>
          <a:p>
            <a:pPr marL="0" indent="0">
              <a:buNone/>
            </a:pPr>
            <a:r>
              <a:rPr lang="en-US" dirty="0"/>
              <a:t>----------------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109.000 euro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19600" y="304800"/>
            <a:ext cx="3657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EARNINGS</a:t>
            </a:r>
          </a:p>
          <a:p>
            <a:pPr marL="0" indent="0">
              <a:buNone/>
            </a:pPr>
            <a:r>
              <a:rPr lang="en-US" dirty="0"/>
              <a:t>60.000+</a:t>
            </a:r>
          </a:p>
          <a:p>
            <a:pPr marL="0" indent="0">
              <a:buNone/>
            </a:pPr>
            <a:r>
              <a:rPr lang="en-US" dirty="0"/>
              <a:t>45.000</a:t>
            </a:r>
          </a:p>
          <a:p>
            <a:pPr marL="0" indent="0">
              <a:buNone/>
            </a:pPr>
            <a:r>
              <a:rPr lang="en-US" dirty="0"/>
              <a:t>361.200</a:t>
            </a:r>
          </a:p>
          <a:p>
            <a:pPr marL="0" indent="0">
              <a:buNone/>
            </a:pPr>
            <a:r>
              <a:rPr lang="en-US" dirty="0"/>
              <a:t>-------------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466.200 euro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3124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39343" y="3581008"/>
            <a:ext cx="388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Profit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466.200-109.000= 357.200 euro</a:t>
            </a:r>
          </a:p>
        </p:txBody>
      </p:sp>
    </p:spTree>
    <p:extLst>
      <p:ext uri="{BB962C8B-B14F-4D97-AF65-F5344CB8AC3E}">
        <p14:creationId xmlns:p14="http://schemas.microsoft.com/office/powerpoint/2010/main" val="30434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QUESTION 5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price of one ticket knowing that: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renting the venue </a:t>
            </a:r>
            <a:r>
              <a:rPr lang="en-US" dirty="0"/>
              <a:t>costs 9.500 euro (3.000 	places)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the players’ wages </a:t>
            </a:r>
            <a:r>
              <a:rPr lang="en-US" dirty="0"/>
              <a:t>: 40.000 euro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Prizes</a:t>
            </a:r>
            <a:r>
              <a:rPr lang="en-US" dirty="0"/>
              <a:t>: 30.000 euro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television copyrights </a:t>
            </a:r>
            <a:r>
              <a:rPr lang="en-US" dirty="0"/>
              <a:t>45.000 euro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publicity</a:t>
            </a:r>
            <a:r>
              <a:rPr lang="en-US" dirty="0"/>
              <a:t>: 28.000 euro </a:t>
            </a:r>
          </a:p>
        </p:txBody>
      </p:sp>
    </p:spTree>
    <p:extLst>
      <p:ext uri="{BB962C8B-B14F-4D97-AF65-F5344CB8AC3E}">
        <p14:creationId xmlns:p14="http://schemas.microsoft.com/office/powerpoint/2010/main" val="120176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4167" cy="6858000"/>
          </a:xfrm>
        </p:spPr>
      </p:pic>
    </p:spTree>
    <p:extLst>
      <p:ext uri="{BB962C8B-B14F-4D97-AF65-F5344CB8AC3E}">
        <p14:creationId xmlns:p14="http://schemas.microsoft.com/office/powerpoint/2010/main" val="173946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62200"/>
            <a:ext cx="8229600" cy="1600200"/>
          </a:xfrm>
        </p:spPr>
        <p:txBody>
          <a:bodyPr/>
          <a:lstStyle/>
          <a:p>
            <a:r>
              <a:rPr lang="en-US" dirty="0"/>
              <a:t>SNOOKER</a:t>
            </a:r>
          </a:p>
        </p:txBody>
      </p:sp>
      <p:sp>
        <p:nvSpPr>
          <p:cNvPr id="4" name="Oval 3"/>
          <p:cNvSpPr/>
          <p:nvPr/>
        </p:nvSpPr>
        <p:spPr>
          <a:xfrm>
            <a:off x="2394857" y="2322059"/>
            <a:ext cx="4800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280">
            <a:off x="5144595" y="414995"/>
            <a:ext cx="3429000" cy="1984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81600"/>
            <a:ext cx="3510645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4684259"/>
            <a:ext cx="3777343" cy="2124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030">
            <a:off x="457200" y="609600"/>
            <a:ext cx="3511296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Snooker </a:t>
            </a:r>
            <a:r>
              <a:rPr lang="en-US" dirty="0"/>
              <a:t>is a cue sport which originated among British Army officers in </a:t>
            </a:r>
            <a:r>
              <a:rPr lang="en-US" dirty="0" err="1"/>
              <a:t>Etawah</a:t>
            </a:r>
            <a:r>
              <a:rPr lang="en-US" dirty="0"/>
              <a:t>, India in the latter half of the 19th century.</a:t>
            </a:r>
            <a:endParaRPr lang="ro-RO" dirty="0"/>
          </a:p>
          <a:p>
            <a:r>
              <a:rPr lang="vi-VN" dirty="0"/>
              <a:t>Snookerul </a:t>
            </a:r>
            <a:r>
              <a:rPr lang="ro-RO" dirty="0"/>
              <a:t>is very </a:t>
            </a:r>
            <a:r>
              <a:rPr lang="vi-VN" dirty="0"/>
              <a:t>popular </a:t>
            </a:r>
            <a:r>
              <a:rPr lang="ro-RO" dirty="0"/>
              <a:t>in countries that speak English </a:t>
            </a:r>
            <a:r>
              <a:rPr lang="vi-VN" dirty="0"/>
              <a:t>(</a:t>
            </a:r>
            <a:r>
              <a:rPr lang="ro-RO" dirty="0"/>
              <a:t>UK</a:t>
            </a:r>
            <a:r>
              <a:rPr lang="vi-VN" dirty="0"/>
              <a:t>, Ir</a:t>
            </a:r>
            <a:r>
              <a:rPr lang="ro-RO" dirty="0"/>
              <a:t>e</a:t>
            </a:r>
            <a:r>
              <a:rPr lang="vi-VN" dirty="0"/>
              <a:t>land, Canada, Australia, India și </a:t>
            </a:r>
            <a:r>
              <a:rPr lang="ro-RO" dirty="0"/>
              <a:t>South Africa</a:t>
            </a:r>
            <a:r>
              <a:rPr lang="vi-VN" dirty="0"/>
              <a:t>)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46">
            <a:off x="3231203" y="3859930"/>
            <a:ext cx="2590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95" y="397755"/>
            <a:ext cx="1714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48343"/>
            <a:ext cx="2038350" cy="119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604">
            <a:off x="134370" y="4043946"/>
            <a:ext cx="1848358" cy="92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69" y="5289488"/>
            <a:ext cx="165735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733">
            <a:off x="6047178" y="4056150"/>
            <a:ext cx="2349673" cy="17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8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229600" cy="1600200"/>
          </a:xfrm>
        </p:spPr>
        <p:txBody>
          <a:bodyPr/>
          <a:lstStyle/>
          <a:p>
            <a:r>
              <a:rPr lang="en-US" dirty="0"/>
              <a:t>1800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772400" cy="5396657"/>
          </a:xfrm>
        </p:spPr>
      </p:pic>
    </p:spTree>
    <p:extLst>
      <p:ext uri="{BB962C8B-B14F-4D97-AF65-F5344CB8AC3E}">
        <p14:creationId xmlns:p14="http://schemas.microsoft.com/office/powerpoint/2010/main" val="174074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RONNIE O</a:t>
            </a:r>
            <a:r>
              <a:rPr lang="en-US" dirty="0"/>
              <a:t>’SULLIVAN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67576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Snooker is played on a rectangular table , 3569 mm x 1778 mm. The table has 6 built-in pockets, at the corners and middles of both long edges.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45" y="3599317"/>
            <a:ext cx="5370121" cy="282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2859087"/>
            <a:ext cx="2152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0" y="4528909"/>
            <a:ext cx="5127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8" y="3755571"/>
            <a:ext cx="536575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44" y="3273425"/>
            <a:ext cx="512425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3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Calculate the area of the table.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747757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On the table are placed, at the start of every game, 22 balls. There are:</a:t>
            </a:r>
          </a:p>
          <a:p>
            <a:r>
              <a:rPr lang="en-US" dirty="0">
                <a:solidFill>
                  <a:srgbClr val="FF0000"/>
                </a:solidFill>
              </a:rPr>
              <a:t>15 red balls</a:t>
            </a:r>
            <a:r>
              <a:rPr lang="en-US" dirty="0"/>
              <a:t>;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6 balls, named colorful balls, which are: </a:t>
            </a:r>
            <a:r>
              <a:rPr lang="en-US" dirty="0">
                <a:solidFill>
                  <a:srgbClr val="FFFF00"/>
                </a:solidFill>
              </a:rPr>
              <a:t>a yellow one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 green one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 brown one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blue one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a pink one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 black one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white ball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14800"/>
            <a:ext cx="41148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3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696</TotalTime>
  <Words>430</Words>
  <Application>Microsoft Office PowerPoint</Application>
  <PresentationFormat>Apresentação no Ecrã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Century Gothic</vt:lpstr>
      <vt:lpstr>Courier New</vt:lpstr>
      <vt:lpstr>Palatino Linotype</vt:lpstr>
      <vt:lpstr>Symbol</vt:lpstr>
      <vt:lpstr>Tahoma</vt:lpstr>
      <vt:lpstr>Executive</vt:lpstr>
      <vt:lpstr>MATHS IN SPORTS..?</vt:lpstr>
      <vt:lpstr>Apresentação do PowerPoint</vt:lpstr>
      <vt:lpstr>SNOOKER</vt:lpstr>
      <vt:lpstr>HISTORY…</vt:lpstr>
      <vt:lpstr>1800</vt:lpstr>
      <vt:lpstr>RONNIE O’SULLIVAN</vt:lpstr>
      <vt:lpstr>Apresentação do PowerPoint</vt:lpstr>
      <vt:lpstr>QUESTION 1</vt:lpstr>
      <vt:lpstr>Apresentação do PowerPoint</vt:lpstr>
      <vt:lpstr>QUESTION 2</vt:lpstr>
      <vt:lpstr>PROBABILITY</vt:lpstr>
      <vt:lpstr>QUESTION 3 </vt:lpstr>
      <vt:lpstr>Apresentação do PowerPoint</vt:lpstr>
      <vt:lpstr>Apresentação do PowerPoint</vt:lpstr>
      <vt:lpstr>COSTS VS EARNINGS</vt:lpstr>
      <vt:lpstr>Apresentação do PowerPoint</vt:lpstr>
      <vt:lpstr>Apresentação do PowerPoint</vt:lpstr>
      <vt:lpstr>Apresentação do PowerPoint</vt:lpstr>
      <vt:lpstr>QUESTION 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Snooker</dc:title>
  <dc:creator>Ariana</dc:creator>
  <cp:lastModifiedBy>Marilia Araujo</cp:lastModifiedBy>
  <cp:revision>100</cp:revision>
  <dcterms:created xsi:type="dcterms:W3CDTF">2017-09-12T18:47:38Z</dcterms:created>
  <dcterms:modified xsi:type="dcterms:W3CDTF">2017-10-08T21:23:41Z</dcterms:modified>
</cp:coreProperties>
</file>